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4039" r:id="rId1"/>
  </p:sldMasterIdLst>
  <p:sldIdLst>
    <p:sldId id="256" r:id="rId2"/>
    <p:sldId id="257" r:id="rId3"/>
    <p:sldId id="258" r:id="rId4"/>
    <p:sldId id="259" r:id="rId5"/>
    <p:sldId id="294" r:id="rId6"/>
    <p:sldId id="260" r:id="rId7"/>
    <p:sldId id="285" r:id="rId8"/>
    <p:sldId id="286" r:id="rId9"/>
    <p:sldId id="287" r:id="rId10"/>
    <p:sldId id="288" r:id="rId11"/>
    <p:sldId id="289" r:id="rId12"/>
    <p:sldId id="261" r:id="rId13"/>
    <p:sldId id="262" r:id="rId14"/>
    <p:sldId id="263" r:id="rId15"/>
    <p:sldId id="265" r:id="rId16"/>
    <p:sldId id="266" r:id="rId17"/>
    <p:sldId id="267" r:id="rId18"/>
    <p:sldId id="278" r:id="rId19"/>
    <p:sldId id="280" r:id="rId20"/>
    <p:sldId id="279" r:id="rId21"/>
    <p:sldId id="268" r:id="rId22"/>
    <p:sldId id="269" r:id="rId23"/>
    <p:sldId id="270" r:id="rId24"/>
    <p:sldId id="271" r:id="rId25"/>
    <p:sldId id="272" r:id="rId26"/>
    <p:sldId id="273" r:id="rId27"/>
    <p:sldId id="284" r:id="rId28"/>
    <p:sldId id="281" r:id="rId29"/>
    <p:sldId id="274" r:id="rId30"/>
    <p:sldId id="275" r:id="rId31"/>
    <p:sldId id="276" r:id="rId32"/>
    <p:sldId id="282" r:id="rId33"/>
    <p:sldId id="283" r:id="rId34"/>
    <p:sldId id="277" r:id="rId35"/>
    <p:sldId id="290" r:id="rId36"/>
    <p:sldId id="291" r:id="rId37"/>
    <p:sldId id="292" r:id="rId38"/>
    <p:sldId id="293" r:id="rId39"/>
    <p:sldId id="295" r:id="rId40"/>
    <p:sldId id="299" r:id="rId41"/>
    <p:sldId id="301" r:id="rId42"/>
    <p:sldId id="300" r:id="rId43"/>
    <p:sldId id="302" r:id="rId44"/>
    <p:sldId id="303" r:id="rId45"/>
    <p:sldId id="304" r:id="rId46"/>
  </p:sldIdLst>
  <p:sldSz cx="9144000" cy="6858000" type="screen4x3"/>
  <p:notesSz cx="6858000" cy="9144000"/>
  <p:defaultTextStyle>
    <a:defPPr>
      <a:defRPr lang="ar-SA"/>
    </a:defPPr>
    <a:lvl1pPr algn="l" rtl="1" fontAlgn="base">
      <a:spcBef>
        <a:spcPct val="0"/>
      </a:spcBef>
      <a:spcAft>
        <a:spcPct val="0"/>
      </a:spcAft>
      <a:defRPr kern="1200">
        <a:solidFill>
          <a:schemeClr val="tx1"/>
        </a:solidFill>
        <a:latin typeface="Tahoma" pitchFamily="34" charset="0"/>
        <a:ea typeface="+mn-ea"/>
        <a:cs typeface="Arial" pitchFamily="34" charset="0"/>
      </a:defRPr>
    </a:lvl1pPr>
    <a:lvl2pPr marL="457200" algn="l" rtl="1" fontAlgn="base">
      <a:spcBef>
        <a:spcPct val="0"/>
      </a:spcBef>
      <a:spcAft>
        <a:spcPct val="0"/>
      </a:spcAft>
      <a:defRPr kern="1200">
        <a:solidFill>
          <a:schemeClr val="tx1"/>
        </a:solidFill>
        <a:latin typeface="Tahoma" pitchFamily="34" charset="0"/>
        <a:ea typeface="+mn-ea"/>
        <a:cs typeface="Arial" pitchFamily="34" charset="0"/>
      </a:defRPr>
    </a:lvl2pPr>
    <a:lvl3pPr marL="914400" algn="l" rtl="1" fontAlgn="base">
      <a:spcBef>
        <a:spcPct val="0"/>
      </a:spcBef>
      <a:spcAft>
        <a:spcPct val="0"/>
      </a:spcAft>
      <a:defRPr kern="1200">
        <a:solidFill>
          <a:schemeClr val="tx1"/>
        </a:solidFill>
        <a:latin typeface="Tahoma" pitchFamily="34" charset="0"/>
        <a:ea typeface="+mn-ea"/>
        <a:cs typeface="Arial" pitchFamily="34" charset="0"/>
      </a:defRPr>
    </a:lvl3pPr>
    <a:lvl4pPr marL="1371600" algn="l" rtl="1" fontAlgn="base">
      <a:spcBef>
        <a:spcPct val="0"/>
      </a:spcBef>
      <a:spcAft>
        <a:spcPct val="0"/>
      </a:spcAft>
      <a:defRPr kern="1200">
        <a:solidFill>
          <a:schemeClr val="tx1"/>
        </a:solidFill>
        <a:latin typeface="Tahoma" pitchFamily="34" charset="0"/>
        <a:ea typeface="+mn-ea"/>
        <a:cs typeface="Arial" pitchFamily="34" charset="0"/>
      </a:defRPr>
    </a:lvl4pPr>
    <a:lvl5pPr marL="1828800" algn="l" rtl="1" fontAlgn="base">
      <a:spcBef>
        <a:spcPct val="0"/>
      </a:spcBef>
      <a:spcAft>
        <a:spcPct val="0"/>
      </a:spcAft>
      <a:defRPr kern="1200">
        <a:solidFill>
          <a:schemeClr val="tx1"/>
        </a:solidFill>
        <a:latin typeface="Tahoma" pitchFamily="34" charset="0"/>
        <a:ea typeface="+mn-ea"/>
        <a:cs typeface="Arial" pitchFamily="34" charset="0"/>
      </a:defRPr>
    </a:lvl5pPr>
    <a:lvl6pPr marL="2286000" algn="l" defTabSz="914400" rtl="0" eaLnBrk="1" latinLnBrk="0" hangingPunct="1">
      <a:defRPr kern="1200">
        <a:solidFill>
          <a:schemeClr val="tx1"/>
        </a:solidFill>
        <a:latin typeface="Tahoma" pitchFamily="34" charset="0"/>
        <a:ea typeface="+mn-ea"/>
        <a:cs typeface="Arial" pitchFamily="34" charset="0"/>
      </a:defRPr>
    </a:lvl6pPr>
    <a:lvl7pPr marL="2743200" algn="l" defTabSz="914400" rtl="0" eaLnBrk="1" latinLnBrk="0" hangingPunct="1">
      <a:defRPr kern="1200">
        <a:solidFill>
          <a:schemeClr val="tx1"/>
        </a:solidFill>
        <a:latin typeface="Tahoma" pitchFamily="34" charset="0"/>
        <a:ea typeface="+mn-ea"/>
        <a:cs typeface="Arial" pitchFamily="34" charset="0"/>
      </a:defRPr>
    </a:lvl7pPr>
    <a:lvl8pPr marL="3200400" algn="l" defTabSz="914400" rtl="0" eaLnBrk="1" latinLnBrk="0" hangingPunct="1">
      <a:defRPr kern="1200">
        <a:solidFill>
          <a:schemeClr val="tx1"/>
        </a:solidFill>
        <a:latin typeface="Tahoma" pitchFamily="34" charset="0"/>
        <a:ea typeface="+mn-ea"/>
        <a:cs typeface="Arial" pitchFamily="34" charset="0"/>
      </a:defRPr>
    </a:lvl8pPr>
    <a:lvl9pPr marL="3657600" algn="l" defTabSz="914400" rtl="0" eaLnBrk="1" latinLnBrk="0" hangingPunct="1">
      <a:defRPr kern="1200">
        <a:solidFill>
          <a:schemeClr val="tx1"/>
        </a:solidFill>
        <a:latin typeface="Tahoma"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9933FF"/>
    <a:srgbClr val="006600"/>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pPr>
              <a:defRPr/>
            </a:pPr>
            <a:endParaRPr lang="en-US"/>
          </a:p>
        </p:txBody>
      </p:sp>
      <p:sp>
        <p:nvSpPr>
          <p:cNvPr id="19" name="Footer Placeholder 18"/>
          <p:cNvSpPr>
            <a:spLocks noGrp="1"/>
          </p:cNvSpPr>
          <p:nvPr>
            <p:ph type="ftr" sz="quarter" idx="11"/>
          </p:nvPr>
        </p:nvSpPr>
        <p:spPr/>
        <p:txBody>
          <a:bodyPr/>
          <a:lstStyle/>
          <a:p>
            <a:pPr>
              <a:defRPr/>
            </a:pPr>
            <a:endParaRPr lang="en-US"/>
          </a:p>
        </p:txBody>
      </p:sp>
      <p:sp>
        <p:nvSpPr>
          <p:cNvPr id="27" name="Slide Number Placeholder 26"/>
          <p:cNvSpPr>
            <a:spLocks noGrp="1"/>
          </p:cNvSpPr>
          <p:nvPr>
            <p:ph type="sldNum" sz="quarter" idx="12"/>
          </p:nvPr>
        </p:nvSpPr>
        <p:spPr/>
        <p:txBody>
          <a:bodyPr/>
          <a:lstStyle/>
          <a:p>
            <a:pPr>
              <a:defRPr/>
            </a:pPr>
            <a:fld id="{53631443-5A73-42A8-A1ED-9CB9A17B02E6}" type="slidenum">
              <a:rPr lang="ar-SA" smtClean="0"/>
              <a:pPr>
                <a:defRPr/>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2B60CD7-1557-460A-BD45-E18A61D86C5E}" type="slidenum">
              <a:rPr lang="ar-SA"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9C555E1-6449-4B1C-A047-CD2D30DA6A7D}" type="slidenum">
              <a:rPr lang="ar-SA"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56820F0-AE8F-4862-9C68-A4FC0D98E6A4}" type="slidenum">
              <a:rPr lang="ar-SA"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3928995C-8DAA-4279-936C-BE3F375F7366}" type="slidenum">
              <a:rPr lang="ar-SA"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CFFF28F6-598A-46C1-918C-C402D01158D2}" type="slidenum">
              <a:rPr lang="ar-SA"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F7212108-1854-44C5-BB4B-3A6C5008C611}" type="slidenum">
              <a:rPr lang="ar-SA"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0253A903-CD8D-4CD0-BBA4-38C99F75F48D}" type="slidenum">
              <a:rPr lang="ar-SA"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2E72C02C-1C6F-4F85-9870-8CF60C9DA7E7}" type="slidenum">
              <a:rPr lang="ar-SA"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5DC7ED8E-CC23-49F6-8F4A-DDCED6C280D9}" type="slidenum">
              <a:rPr lang="ar-SA"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a:xfrm>
            <a:off x="8077200" y="6356350"/>
            <a:ext cx="609600" cy="365125"/>
          </a:xfrm>
        </p:spPr>
        <p:txBody>
          <a:bodyPr/>
          <a:lstStyle/>
          <a:p>
            <a:pPr>
              <a:defRPr/>
            </a:pPr>
            <a:fld id="{A7378BA8-F2FC-4A82-A990-47F443CFF31B}" type="slidenum">
              <a:rPr lang="ar-SA" smtClean="0"/>
              <a:pPr>
                <a:defRPr/>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3B5502D3-3399-42C1-9545-34A6188053C0}" type="slidenum">
              <a:rPr lang="ar-SA" smtClean="0"/>
              <a:pPr>
                <a:defRPr/>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4040" r:id="rId1"/>
    <p:sldLayoutId id="2147484041" r:id="rId2"/>
    <p:sldLayoutId id="2147484042" r:id="rId3"/>
    <p:sldLayoutId id="2147484043" r:id="rId4"/>
    <p:sldLayoutId id="2147484044" r:id="rId5"/>
    <p:sldLayoutId id="2147484045" r:id="rId6"/>
    <p:sldLayoutId id="2147484046" r:id="rId7"/>
    <p:sldLayoutId id="2147484047" r:id="rId8"/>
    <p:sldLayoutId id="2147484048" r:id="rId9"/>
    <p:sldLayoutId id="2147484049" r:id="rId10"/>
    <p:sldLayoutId id="2147484050"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6" Type="http://schemas.openxmlformats.org/officeDocument/2006/relationships/image" Target="../media/image11.jpeg"/><Relationship Id="rId5" Type="http://schemas.openxmlformats.org/officeDocument/2006/relationships/image" Target="../media/image10.png"/><Relationship Id="rId4" Type="http://schemas.openxmlformats.org/officeDocument/2006/relationships/image" Target="../media/image9.png"/></Relationships>
</file>

<file path=ppt/slides/_rels/slide2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2.xml"/><Relationship Id="rId4" Type="http://schemas.openxmlformats.org/officeDocument/2006/relationships/image" Target="../media/image23.jpe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900113" y="765175"/>
            <a:ext cx="7772400" cy="1462088"/>
          </a:xfrm>
        </p:spPr>
        <p:txBody>
          <a:bodyPr>
            <a:normAutofit fontScale="90000"/>
          </a:bodyPr>
          <a:lstStyle/>
          <a:p>
            <a:pPr eaLnBrk="1" fontAlgn="auto" hangingPunct="1">
              <a:spcAft>
                <a:spcPts val="0"/>
              </a:spcAft>
              <a:defRPr/>
            </a:pPr>
            <a:r>
              <a:rPr lang="en-US"/>
              <a:t/>
            </a:r>
            <a:br>
              <a:rPr lang="en-US"/>
            </a:br>
            <a:endParaRPr lang="en-US"/>
          </a:p>
        </p:txBody>
      </p:sp>
      <p:sp>
        <p:nvSpPr>
          <p:cNvPr id="2051" name="Rectangle 3"/>
          <p:cNvSpPr>
            <a:spLocks noGrp="1" noChangeArrowheads="1"/>
          </p:cNvSpPr>
          <p:nvPr>
            <p:ph type="subTitle" idx="1"/>
          </p:nvPr>
        </p:nvSpPr>
        <p:spPr>
          <a:xfrm>
            <a:off x="533400" y="3228536"/>
            <a:ext cx="7854696" cy="3512832"/>
          </a:xfrm>
        </p:spPr>
        <p:txBody>
          <a:bodyPr>
            <a:normAutofit fontScale="92500"/>
          </a:bodyPr>
          <a:lstStyle/>
          <a:p>
            <a:pPr algn="ctr" eaLnBrk="1" fontAlgn="auto" hangingPunct="1">
              <a:spcAft>
                <a:spcPts val="0"/>
              </a:spcAft>
              <a:buFont typeface="Wingdings 2"/>
              <a:buNone/>
              <a:defRPr/>
            </a:pPr>
            <a:r>
              <a:rPr lang="en-US" sz="4800" b="1" i="1" dirty="0" smtClean="0"/>
              <a:t>By</a:t>
            </a:r>
          </a:p>
          <a:p>
            <a:pPr algn="ctr" eaLnBrk="1" fontAlgn="auto" hangingPunct="1">
              <a:spcAft>
                <a:spcPts val="0"/>
              </a:spcAft>
              <a:buFont typeface="Wingdings 2"/>
              <a:buNone/>
              <a:defRPr/>
            </a:pPr>
            <a:r>
              <a:rPr lang="en-US" sz="4800" b="1" i="1" dirty="0" smtClean="0">
                <a:solidFill>
                  <a:schemeClr val="tx1">
                    <a:lumMod val="95000"/>
                  </a:schemeClr>
                </a:solidFill>
                <a:latin typeface="Baskerville Old Face" pitchFamily="18" charset="0"/>
              </a:rPr>
              <a:t>Dr. Islam </a:t>
            </a:r>
            <a:r>
              <a:rPr lang="en-US" sz="4800" b="1" i="1" dirty="0" err="1" smtClean="0">
                <a:solidFill>
                  <a:schemeClr val="tx1">
                    <a:lumMod val="95000"/>
                  </a:schemeClr>
                </a:solidFill>
                <a:latin typeface="Baskerville Old Face" pitchFamily="18" charset="0"/>
              </a:rPr>
              <a:t>Amer</a:t>
            </a:r>
            <a:r>
              <a:rPr lang="en-US" sz="4800" b="1" i="1" dirty="0" smtClean="0">
                <a:solidFill>
                  <a:schemeClr val="tx1">
                    <a:lumMod val="95000"/>
                  </a:schemeClr>
                </a:solidFill>
                <a:latin typeface="Baskerville Old Face" pitchFamily="18" charset="0"/>
              </a:rPr>
              <a:t>, </a:t>
            </a:r>
            <a:r>
              <a:rPr lang="en-US" sz="4800" b="1" i="1" dirty="0" err="1" smtClean="0">
                <a:solidFill>
                  <a:schemeClr val="tx1">
                    <a:lumMod val="95000"/>
                  </a:schemeClr>
                </a:solidFill>
                <a:latin typeface="Baskerville Old Face" pitchFamily="18" charset="0"/>
              </a:rPr>
              <a:t>M.D,PhD</a:t>
            </a:r>
            <a:endParaRPr lang="en-US" sz="4800" b="1" i="1" dirty="0" smtClean="0">
              <a:solidFill>
                <a:schemeClr val="tx1">
                  <a:lumMod val="95000"/>
                </a:schemeClr>
              </a:solidFill>
              <a:latin typeface="Baskerville Old Face" pitchFamily="18" charset="0"/>
            </a:endParaRPr>
          </a:p>
          <a:p>
            <a:pPr algn="ctr" eaLnBrk="1" fontAlgn="auto" hangingPunct="1">
              <a:spcAft>
                <a:spcPts val="0"/>
              </a:spcAft>
              <a:buFont typeface="Wingdings 2"/>
              <a:buNone/>
              <a:defRPr/>
            </a:pPr>
            <a:r>
              <a:rPr lang="en-US" sz="4800" b="1" i="1" dirty="0" smtClean="0">
                <a:solidFill>
                  <a:schemeClr val="tx1">
                    <a:lumMod val="95000"/>
                  </a:schemeClr>
                </a:solidFill>
                <a:latin typeface="Baskerville Old Face" pitchFamily="18" charset="0"/>
              </a:rPr>
              <a:t> University Hospital of Reina Sofia </a:t>
            </a:r>
          </a:p>
          <a:p>
            <a:pPr algn="ctr" eaLnBrk="1" fontAlgn="auto" hangingPunct="1">
              <a:spcAft>
                <a:spcPts val="0"/>
              </a:spcAft>
              <a:buFont typeface="Wingdings 2"/>
              <a:buNone/>
              <a:defRPr/>
            </a:pPr>
            <a:r>
              <a:rPr lang="en-US" sz="4800" b="1" i="1" dirty="0" smtClean="0">
                <a:solidFill>
                  <a:schemeClr val="tx1">
                    <a:lumMod val="95000"/>
                  </a:schemeClr>
                </a:solidFill>
                <a:latin typeface="Baskerville Old Face" pitchFamily="18" charset="0"/>
              </a:rPr>
              <a:t>Cordoba .Spain</a:t>
            </a:r>
          </a:p>
          <a:p>
            <a:pPr algn="ctr" eaLnBrk="1" fontAlgn="auto" hangingPunct="1">
              <a:spcAft>
                <a:spcPts val="0"/>
              </a:spcAft>
              <a:buFont typeface="Wingdings 2"/>
              <a:buNone/>
              <a:defRPr/>
            </a:pPr>
            <a:endParaRPr lang="en-US" sz="4800" b="1" i="1" dirty="0"/>
          </a:p>
        </p:txBody>
      </p:sp>
      <p:sp>
        <p:nvSpPr>
          <p:cNvPr id="6148" name="Rectangle 6"/>
          <p:cNvSpPr>
            <a:spLocks noChangeArrowheads="1"/>
          </p:cNvSpPr>
          <p:nvPr/>
        </p:nvSpPr>
        <p:spPr bwMode="auto">
          <a:xfrm>
            <a:off x="1258888" y="1700213"/>
            <a:ext cx="6697662" cy="1754187"/>
          </a:xfrm>
          <a:prstGeom prst="rect">
            <a:avLst/>
          </a:prstGeom>
          <a:noFill/>
          <a:ln w="9525">
            <a:noFill/>
            <a:miter lim="800000"/>
            <a:headEnd/>
            <a:tailEnd/>
          </a:ln>
        </p:spPr>
        <p:txBody>
          <a:bodyPr anchor="ctr">
            <a:spAutoFit/>
          </a:bodyPr>
          <a:lstStyle/>
          <a:p>
            <a:pPr algn="ctr"/>
            <a:r>
              <a:rPr lang="en-US" sz="5400" b="1" dirty="0">
                <a:latin typeface="Algerian" pitchFamily="82" charset="0"/>
              </a:rPr>
              <a:t>Thyroid case sheet</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fontAlgn="auto" hangingPunct="1">
              <a:spcAft>
                <a:spcPts val="0"/>
              </a:spcAft>
              <a:defRPr/>
            </a:pPr>
            <a:r>
              <a:rPr lang="en-US"/>
              <a:t>History of present illness</a:t>
            </a:r>
          </a:p>
        </p:txBody>
      </p:sp>
      <p:sp>
        <p:nvSpPr>
          <p:cNvPr id="56323" name="Rectangle 3"/>
          <p:cNvSpPr>
            <a:spLocks noGrp="1" noChangeArrowheads="1"/>
          </p:cNvSpPr>
          <p:nvPr>
            <p:ph idx="1"/>
          </p:nvPr>
        </p:nvSpPr>
        <p:spPr/>
        <p:txBody>
          <a:bodyPr>
            <a:normAutofit/>
          </a:bodyPr>
          <a:lstStyle/>
          <a:p>
            <a:pPr marL="609600" indent="-609600" eaLnBrk="1" fontAlgn="auto" hangingPunct="1">
              <a:lnSpc>
                <a:spcPct val="90000"/>
              </a:lnSpc>
              <a:spcAft>
                <a:spcPts val="0"/>
              </a:spcAft>
              <a:buFont typeface="Wingdings" pitchFamily="2" charset="2"/>
              <a:buNone/>
              <a:defRPr/>
            </a:pPr>
            <a:r>
              <a:rPr lang="en-US" sz="2800" dirty="0"/>
              <a:t>     Vasomotor symptoms: </a:t>
            </a:r>
          </a:p>
          <a:p>
            <a:pPr marL="609600" indent="-609600" eaLnBrk="1" fontAlgn="auto" hangingPunct="1">
              <a:lnSpc>
                <a:spcPct val="90000"/>
              </a:lnSpc>
              <a:spcAft>
                <a:spcPts val="0"/>
              </a:spcAft>
              <a:buFont typeface="Wingdings" pitchFamily="2" charset="2"/>
              <a:buNone/>
              <a:defRPr/>
            </a:pPr>
            <a:r>
              <a:rPr lang="en-US" sz="1400" i="1" dirty="0" err="1">
                <a:effectLst>
                  <a:outerShdw blurRad="38100" dist="38100" dir="2700000" algn="tl">
                    <a:srgbClr val="C0C0C0"/>
                  </a:outerShdw>
                </a:effectLst>
              </a:rPr>
              <a:t>Cutaneous</a:t>
            </a:r>
            <a:r>
              <a:rPr lang="en-US" sz="1400" i="1" dirty="0">
                <a:effectLst>
                  <a:outerShdw blurRad="38100" dist="38100" dir="2700000" algn="tl">
                    <a:srgbClr val="C0C0C0"/>
                  </a:outerShdw>
                </a:effectLst>
              </a:rPr>
              <a:t> manifestations are nearly always present when </a:t>
            </a:r>
            <a:r>
              <a:rPr lang="en-US" sz="1400" i="1" dirty="0" err="1">
                <a:effectLst>
                  <a:outerShdw blurRad="38100" dist="38100" dir="2700000" algn="tl">
                    <a:srgbClr val="C0C0C0"/>
                  </a:outerShdw>
                </a:effectLst>
              </a:rPr>
              <a:t>hypermetabolism</a:t>
            </a:r>
            <a:r>
              <a:rPr lang="en-US" sz="1400" i="1" dirty="0">
                <a:effectLst>
                  <a:outerShdw blurRad="38100" dist="38100" dir="2700000" algn="tl">
                    <a:srgbClr val="C0C0C0"/>
                  </a:outerShdw>
                </a:effectLst>
              </a:rPr>
              <a:t> is significant.</a:t>
            </a:r>
          </a:p>
          <a:p>
            <a:pPr marL="609600" indent="-609600" eaLnBrk="1" fontAlgn="auto" hangingPunct="1">
              <a:lnSpc>
                <a:spcPct val="90000"/>
              </a:lnSpc>
              <a:spcAft>
                <a:spcPts val="0"/>
              </a:spcAft>
              <a:buFont typeface="Wingdings" pitchFamily="2" charset="2"/>
              <a:buNone/>
              <a:defRPr/>
            </a:pPr>
            <a:r>
              <a:rPr lang="en-US" sz="1400" i="1" dirty="0">
                <a:effectLst>
                  <a:outerShdw blurRad="38100" dist="38100" dir="2700000" algn="tl">
                    <a:srgbClr val="C0C0C0"/>
                  </a:outerShdw>
                </a:effectLst>
              </a:rPr>
              <a:t>The patient feels hot and prefers a cold environment. </a:t>
            </a:r>
          </a:p>
          <a:p>
            <a:pPr marL="609600" indent="-609600" eaLnBrk="1" fontAlgn="auto" hangingPunct="1">
              <a:lnSpc>
                <a:spcPct val="90000"/>
              </a:lnSpc>
              <a:spcAft>
                <a:spcPts val="0"/>
              </a:spcAft>
              <a:buFont typeface="Wingdings" pitchFamily="2" charset="2"/>
              <a:buNone/>
              <a:defRPr/>
            </a:pPr>
            <a:r>
              <a:rPr lang="en-US" sz="1400" i="1" dirty="0">
                <a:effectLst>
                  <a:outerShdw blurRad="38100" dist="38100" dir="2700000" algn="tl">
                    <a:srgbClr val="C0C0C0"/>
                  </a:outerShdw>
                </a:effectLst>
              </a:rPr>
              <a:t>The hand of the </a:t>
            </a:r>
            <a:r>
              <a:rPr lang="en-US" sz="1400" i="1" dirty="0" err="1">
                <a:effectLst>
                  <a:outerShdw blurRad="38100" dist="38100" dir="2700000" algn="tl">
                    <a:srgbClr val="C0C0C0"/>
                  </a:outerShdw>
                </a:effectLst>
              </a:rPr>
              <a:t>thyrotoxic</a:t>
            </a:r>
            <a:r>
              <a:rPr lang="en-US" sz="1400" i="1" dirty="0">
                <a:effectLst>
                  <a:outerShdw blurRad="38100" dist="38100" dir="2700000" algn="tl">
                    <a:srgbClr val="C0C0C0"/>
                  </a:outerShdw>
                </a:effectLst>
              </a:rPr>
              <a:t> person is </a:t>
            </a:r>
            <a:r>
              <a:rPr lang="en-US" sz="1400" i="1" dirty="0" err="1">
                <a:effectLst>
                  <a:outerShdw blurRad="38100" dist="38100" dir="2700000" algn="tl">
                    <a:srgbClr val="C0C0C0"/>
                  </a:outerShdw>
                </a:effectLst>
              </a:rPr>
              <a:t>erythematous</a:t>
            </a:r>
            <a:r>
              <a:rPr lang="en-US" sz="1400" i="1" dirty="0">
                <a:effectLst>
                  <a:outerShdw blurRad="38100" dist="38100" dir="2700000" algn="tl">
                    <a:srgbClr val="C0C0C0"/>
                  </a:outerShdw>
                </a:effectLst>
              </a:rPr>
              <a:t>, hot, and moist (sometimes actually dripping   wet), in a state of hot </a:t>
            </a:r>
            <a:r>
              <a:rPr lang="en-US" sz="1400" i="1" dirty="0" err="1">
                <a:effectLst>
                  <a:outerShdw blurRad="38100" dist="38100" dir="2700000" algn="tl">
                    <a:srgbClr val="C0C0C0"/>
                  </a:outerShdw>
                </a:effectLst>
              </a:rPr>
              <a:t>hyperhydrosis</a:t>
            </a:r>
            <a:r>
              <a:rPr lang="en-US" sz="1400" i="1" dirty="0">
                <a:effectLst>
                  <a:outerShdw blurRad="38100" dist="38100" dir="2700000" algn="tl">
                    <a:srgbClr val="C0C0C0"/>
                  </a:outerShdw>
                </a:effectLst>
              </a:rPr>
              <a:t>. </a:t>
            </a:r>
          </a:p>
          <a:p>
            <a:pPr marL="609600" indent="-609600" eaLnBrk="1" fontAlgn="auto" hangingPunct="1">
              <a:lnSpc>
                <a:spcPct val="90000"/>
              </a:lnSpc>
              <a:spcAft>
                <a:spcPts val="0"/>
              </a:spcAft>
              <a:buFont typeface="Wingdings" pitchFamily="2" charset="2"/>
              <a:buNone/>
              <a:defRPr/>
            </a:pPr>
            <a:r>
              <a:rPr lang="en-US" sz="1400" i="1" dirty="0">
                <a:effectLst>
                  <a:outerShdw blurRad="38100" dist="38100" dir="2700000" algn="tl">
                    <a:srgbClr val="C0C0C0"/>
                  </a:outerShdw>
                </a:effectLst>
              </a:rPr>
              <a:t>Flushing is also very common.</a:t>
            </a:r>
          </a:p>
          <a:p>
            <a:pPr marL="609600" indent="-609600" eaLnBrk="1" fontAlgn="auto" hangingPunct="1">
              <a:lnSpc>
                <a:spcPct val="90000"/>
              </a:lnSpc>
              <a:spcAft>
                <a:spcPts val="0"/>
              </a:spcAft>
              <a:buFont typeface="Wingdings" pitchFamily="2" charset="2"/>
              <a:buNone/>
              <a:defRPr/>
            </a:pPr>
            <a:r>
              <a:rPr lang="en-US" sz="1400" i="1" dirty="0">
                <a:effectLst>
                  <a:outerShdw blurRad="38100" dist="38100" dir="2700000" algn="tl">
                    <a:srgbClr val="C0C0C0"/>
                  </a:outerShdw>
                </a:effectLst>
              </a:rPr>
              <a:t>Occasionally diffuse </a:t>
            </a:r>
            <a:r>
              <a:rPr lang="en-US" sz="1400" i="1" dirty="0" err="1">
                <a:effectLst>
                  <a:outerShdw blurRad="38100" dist="38100" dir="2700000" algn="tl">
                    <a:srgbClr val="C0C0C0"/>
                  </a:outerShdw>
                </a:effectLst>
              </a:rPr>
              <a:t>pruritis</a:t>
            </a:r>
            <a:r>
              <a:rPr lang="en-US" sz="1400" i="1" dirty="0">
                <a:effectLst>
                  <a:outerShdw blurRad="38100" dist="38100" dir="2700000" algn="tl">
                    <a:srgbClr val="C0C0C0"/>
                  </a:outerShdw>
                </a:effectLst>
              </a:rPr>
              <a:t> or </a:t>
            </a:r>
            <a:r>
              <a:rPr lang="en-US" sz="1400" i="1" dirty="0" err="1">
                <a:effectLst>
                  <a:outerShdw blurRad="38100" dist="38100" dir="2700000" algn="tl">
                    <a:srgbClr val="C0C0C0"/>
                  </a:outerShdw>
                </a:effectLst>
              </a:rPr>
              <a:t>urticaria</a:t>
            </a:r>
            <a:r>
              <a:rPr lang="en-US" sz="1400" i="1" dirty="0">
                <a:effectLst>
                  <a:outerShdw blurRad="38100" dist="38100" dir="2700000" algn="tl">
                    <a:srgbClr val="C0C0C0"/>
                  </a:outerShdw>
                </a:effectLst>
              </a:rPr>
              <a:t> occurs.</a:t>
            </a:r>
          </a:p>
          <a:p>
            <a:pPr marL="609600" indent="-609600" eaLnBrk="1" fontAlgn="auto" hangingPunct="1">
              <a:lnSpc>
                <a:spcPct val="90000"/>
              </a:lnSpc>
              <a:spcAft>
                <a:spcPts val="0"/>
              </a:spcAft>
              <a:buFont typeface="Wingdings" pitchFamily="2" charset="2"/>
              <a:buNone/>
              <a:defRPr/>
            </a:pPr>
            <a:endParaRPr lang="en-US" sz="1400" i="1" dirty="0">
              <a:effectLst>
                <a:outerShdw blurRad="38100" dist="38100" dir="2700000" algn="tl">
                  <a:srgbClr val="C0C0C0"/>
                </a:outerShdw>
              </a:effectLst>
            </a:endParaRPr>
          </a:p>
          <a:p>
            <a:pPr marL="609600" indent="-609600" eaLnBrk="1" fontAlgn="auto" hangingPunct="1">
              <a:lnSpc>
                <a:spcPct val="90000"/>
              </a:lnSpc>
              <a:spcAft>
                <a:spcPts val="0"/>
              </a:spcAft>
              <a:buFont typeface="Wingdings" pitchFamily="2" charset="2"/>
              <a:buNone/>
              <a:defRPr/>
            </a:pPr>
            <a:r>
              <a:rPr lang="en-US" dirty="0"/>
              <a:t>    </a:t>
            </a:r>
            <a:r>
              <a:rPr lang="en-US" sz="2800" dirty="0"/>
              <a:t>Gastrointestinal symptoms:</a:t>
            </a:r>
            <a:r>
              <a:rPr lang="en-US" dirty="0"/>
              <a:t> </a:t>
            </a:r>
          </a:p>
          <a:p>
            <a:pPr marL="609600" indent="-609600" eaLnBrk="1" fontAlgn="auto" hangingPunct="1">
              <a:lnSpc>
                <a:spcPct val="90000"/>
              </a:lnSpc>
              <a:spcAft>
                <a:spcPts val="0"/>
              </a:spcAft>
              <a:buFont typeface="Wingdings" pitchFamily="2" charset="2"/>
              <a:buNone/>
              <a:defRPr/>
            </a:pPr>
            <a:r>
              <a:rPr lang="en-US" sz="1400" i="1" dirty="0">
                <a:effectLst>
                  <a:outerShdw blurRad="38100" dist="38100" dir="2700000" algn="tl">
                    <a:srgbClr val="C0C0C0"/>
                  </a:outerShdw>
                </a:effectLst>
              </a:rPr>
              <a:t>The appetite is characteristically increased. </a:t>
            </a:r>
          </a:p>
          <a:p>
            <a:pPr marL="609600" indent="-609600" eaLnBrk="1" fontAlgn="auto" hangingPunct="1">
              <a:lnSpc>
                <a:spcPct val="90000"/>
              </a:lnSpc>
              <a:spcAft>
                <a:spcPts val="0"/>
              </a:spcAft>
              <a:buFont typeface="Wingdings" pitchFamily="2" charset="2"/>
              <a:buNone/>
              <a:defRPr/>
            </a:pPr>
            <a:r>
              <a:rPr lang="en-US" sz="1400" i="1" dirty="0">
                <a:effectLst>
                  <a:outerShdw blurRad="38100" dist="38100" dir="2700000" algn="tl">
                    <a:srgbClr val="C0C0C0"/>
                  </a:outerShdw>
                </a:effectLst>
              </a:rPr>
              <a:t>loss of weight.</a:t>
            </a:r>
          </a:p>
          <a:p>
            <a:pPr marL="609600" indent="-609600" eaLnBrk="1" fontAlgn="auto" hangingPunct="1">
              <a:lnSpc>
                <a:spcPct val="90000"/>
              </a:lnSpc>
              <a:spcAft>
                <a:spcPts val="0"/>
              </a:spcAft>
              <a:buFont typeface="Wingdings" pitchFamily="2" charset="2"/>
              <a:buNone/>
              <a:defRPr/>
            </a:pPr>
            <a:r>
              <a:rPr lang="en-US" sz="1400" i="1" dirty="0">
                <a:effectLst>
                  <a:outerShdw blurRad="38100" dist="38100" dir="2700000" algn="tl">
                    <a:srgbClr val="C0C0C0"/>
                  </a:outerShdw>
                </a:effectLst>
              </a:rPr>
              <a:t>Colic and intestinal hurry (diarrhea).</a:t>
            </a:r>
          </a:p>
          <a:p>
            <a:pPr marL="609600" indent="-609600" eaLnBrk="1" fontAlgn="auto" hangingPunct="1">
              <a:lnSpc>
                <a:spcPct val="90000"/>
              </a:lnSpc>
              <a:spcAft>
                <a:spcPts val="0"/>
              </a:spcAft>
              <a:buFont typeface="Wingdings" pitchFamily="2" charset="2"/>
              <a:buNone/>
              <a:defRPr/>
            </a:pPr>
            <a:r>
              <a:rPr lang="en-US" sz="1400" i="1" dirty="0">
                <a:effectLst>
                  <a:outerShdw blurRad="38100" dist="38100" dir="2700000" algn="tl">
                    <a:srgbClr val="C0C0C0"/>
                  </a:outerShdw>
                </a:effectLst>
              </a:rPr>
              <a:t>Indeed, the pattern of weight loss with increased appetite is nearly </a:t>
            </a:r>
            <a:r>
              <a:rPr lang="en-US" sz="1400" i="1" dirty="0" err="1">
                <a:effectLst>
                  <a:outerShdw blurRad="38100" dist="38100" dir="2700000" algn="tl">
                    <a:srgbClr val="C0C0C0"/>
                  </a:outerShdw>
                </a:effectLst>
              </a:rPr>
              <a:t>pathognomonic</a:t>
            </a:r>
            <a:r>
              <a:rPr lang="en-US" sz="1400" i="1" dirty="0">
                <a:effectLst>
                  <a:outerShdw blurRad="38100" dist="38100" dir="2700000" algn="tl">
                    <a:srgbClr val="C0C0C0"/>
                  </a:outerShdw>
                </a:effectLst>
              </a:rPr>
              <a:t> of </a:t>
            </a:r>
            <a:r>
              <a:rPr lang="en-US" sz="1400" i="1" dirty="0" err="1">
                <a:effectLst>
                  <a:outerShdw blurRad="38100" dist="38100" dir="2700000" algn="tl">
                    <a:srgbClr val="C0C0C0"/>
                  </a:outerShdw>
                </a:effectLst>
              </a:rPr>
              <a:t>thyrotoxicosis</a:t>
            </a:r>
            <a:r>
              <a:rPr lang="en-US" sz="1600" i="1" dirty="0">
                <a:effectLst>
                  <a:outerShdw blurRad="38100" dist="38100" dir="2700000" algn="tl">
                    <a:srgbClr val="C0C0C0"/>
                  </a:outerShdw>
                </a:effectLst>
              </a:rPr>
              <a:t>                                                                                        </a:t>
            </a:r>
            <a:r>
              <a:rPr lang="en-US" sz="1400" i="1" dirty="0">
                <a:solidFill>
                  <a:srgbClr val="FF0000"/>
                </a:solidFill>
                <a:effectLst>
                  <a:outerShdw blurRad="38100" dist="38100" dir="2700000" algn="tl">
                    <a:srgbClr val="C0C0C0"/>
                  </a:outerShdw>
                </a:effectLst>
              </a:rPr>
              <a:t>although it may occur in diabetes mellitus and </a:t>
            </a:r>
            <a:r>
              <a:rPr lang="en-US" sz="1400" i="1" dirty="0" err="1">
                <a:solidFill>
                  <a:srgbClr val="FF0000"/>
                </a:solidFill>
                <a:effectLst>
                  <a:outerShdw blurRad="38100" dist="38100" dir="2700000" algn="tl">
                    <a:srgbClr val="C0C0C0"/>
                  </a:outerShdw>
                </a:effectLst>
              </a:rPr>
              <a:t>malabsorption</a:t>
            </a:r>
            <a:r>
              <a:rPr lang="en-US" sz="1400" i="1" dirty="0">
                <a:solidFill>
                  <a:srgbClr val="FF0000"/>
                </a:solidFill>
                <a:effectLst>
                  <a:outerShdw blurRad="38100" dist="38100" dir="2700000" algn="tl">
                    <a:srgbClr val="C0C0C0"/>
                  </a:outerShdw>
                </a:effectLst>
              </a:rPr>
              <a:t> or intestinal parasitism</a:t>
            </a:r>
            <a:r>
              <a:rPr lang="en-US" sz="1400" i="1" dirty="0">
                <a:effectLst>
                  <a:outerShdw blurRad="38100" dist="38100" dir="2700000" algn="tl">
                    <a:srgbClr val="C0C0C0"/>
                  </a:outerShdw>
                </a:effectLst>
              </a:rPr>
              <a: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fontAlgn="auto" hangingPunct="1">
              <a:spcAft>
                <a:spcPts val="0"/>
              </a:spcAft>
              <a:defRPr/>
            </a:pPr>
            <a:r>
              <a:rPr lang="en-US"/>
              <a:t>History of present illness</a:t>
            </a:r>
          </a:p>
        </p:txBody>
      </p:sp>
      <p:sp>
        <p:nvSpPr>
          <p:cNvPr id="57347" name="Rectangle 3"/>
          <p:cNvSpPr>
            <a:spLocks noGrp="1" noChangeArrowheads="1"/>
          </p:cNvSpPr>
          <p:nvPr>
            <p:ph idx="1"/>
          </p:nvPr>
        </p:nvSpPr>
        <p:spPr/>
        <p:txBody>
          <a:bodyPr>
            <a:normAutofit/>
          </a:bodyPr>
          <a:lstStyle/>
          <a:p>
            <a:pPr marL="609600" indent="-609600" eaLnBrk="1" fontAlgn="auto" hangingPunct="1">
              <a:spcAft>
                <a:spcPts val="0"/>
              </a:spcAft>
              <a:buFont typeface="Wingdings" pitchFamily="2" charset="2"/>
              <a:buNone/>
              <a:defRPr/>
            </a:pPr>
            <a:r>
              <a:rPr lang="en-US"/>
              <a:t>      </a:t>
            </a:r>
            <a:r>
              <a:rPr lang="en-US" sz="2800"/>
              <a:t>Urinary symptoms:</a:t>
            </a:r>
          </a:p>
          <a:p>
            <a:pPr marL="609600" indent="-609600" eaLnBrk="1" fontAlgn="auto" hangingPunct="1">
              <a:spcAft>
                <a:spcPts val="0"/>
              </a:spcAft>
              <a:buFont typeface="Wingdings" pitchFamily="2" charset="2"/>
              <a:buNone/>
              <a:defRPr/>
            </a:pPr>
            <a:r>
              <a:rPr lang="en-US" sz="1400" i="1">
                <a:effectLst>
                  <a:outerShdw blurRad="38100" dist="38100" dir="2700000" algn="tl">
                    <a:srgbClr val="C0C0C0"/>
                  </a:outerShdw>
                </a:effectLst>
              </a:rPr>
              <a:t>Polyuria and occasionally glycosuria are seen in uncomplicated thyrotoxicosis.</a:t>
            </a:r>
          </a:p>
          <a:p>
            <a:pPr marL="609600" indent="-609600" eaLnBrk="1" fontAlgn="auto" hangingPunct="1">
              <a:spcAft>
                <a:spcPts val="0"/>
              </a:spcAft>
              <a:buFont typeface="Wingdings" pitchFamily="2" charset="2"/>
              <a:buNone/>
              <a:defRPr/>
            </a:pPr>
            <a:r>
              <a:rPr lang="en-US"/>
              <a:t>      </a:t>
            </a:r>
            <a:r>
              <a:rPr lang="en-US" sz="2800"/>
              <a:t>Sexual symptoms:</a:t>
            </a:r>
          </a:p>
          <a:p>
            <a:pPr marL="609600" indent="-609600" eaLnBrk="1" fontAlgn="auto" hangingPunct="1">
              <a:spcAft>
                <a:spcPts val="0"/>
              </a:spcAft>
              <a:buFont typeface="Wingdings" pitchFamily="2" charset="2"/>
              <a:buNone/>
              <a:defRPr/>
            </a:pPr>
            <a:r>
              <a:rPr lang="en-US" sz="1400" i="1">
                <a:effectLst>
                  <a:outerShdw blurRad="38100" dist="38100" dir="2700000" algn="tl">
                    <a:srgbClr val="C0C0C0"/>
                  </a:outerShdw>
                </a:effectLst>
              </a:rPr>
              <a:t>In female : menorrhagia at first and oligomenorrhea and finally amenorrhea.</a:t>
            </a:r>
          </a:p>
          <a:p>
            <a:pPr marL="609600" indent="-609600" eaLnBrk="1" fontAlgn="auto" hangingPunct="1">
              <a:spcAft>
                <a:spcPts val="0"/>
              </a:spcAft>
              <a:buFont typeface="Wingdings" pitchFamily="2" charset="2"/>
              <a:buNone/>
              <a:defRPr/>
            </a:pPr>
            <a:r>
              <a:rPr lang="en-US" sz="1400" i="1">
                <a:effectLst>
                  <a:outerShdw blurRad="38100" dist="38100" dir="2700000" algn="tl">
                    <a:srgbClr val="C0C0C0"/>
                  </a:outerShdw>
                </a:effectLst>
              </a:rPr>
              <a:t>In males  : impotence. (late)</a:t>
            </a:r>
          </a:p>
          <a:p>
            <a:pPr marL="609600" indent="-609600" eaLnBrk="1" fontAlgn="auto" hangingPunct="1">
              <a:spcAft>
                <a:spcPts val="0"/>
              </a:spcAft>
              <a:buFont typeface="Wingdings" pitchFamily="2" charset="2"/>
              <a:buNone/>
              <a:defRPr/>
            </a:pPr>
            <a:endParaRPr lang="en-US" sz="1400" i="1">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fontAlgn="auto" hangingPunct="1">
              <a:spcAft>
                <a:spcPts val="0"/>
              </a:spcAft>
              <a:defRPr/>
            </a:pPr>
            <a:r>
              <a:rPr lang="en-US" dirty="0"/>
              <a:t>History of present illness </a:t>
            </a:r>
          </a:p>
        </p:txBody>
      </p:sp>
      <p:sp>
        <p:nvSpPr>
          <p:cNvPr id="27651" name="Rectangle 3"/>
          <p:cNvSpPr>
            <a:spLocks noGrp="1" noChangeArrowheads="1"/>
          </p:cNvSpPr>
          <p:nvPr>
            <p:ph idx="1"/>
          </p:nvPr>
        </p:nvSpPr>
        <p:spPr>
          <a:xfrm>
            <a:off x="971550" y="1916113"/>
            <a:ext cx="7772400" cy="4941887"/>
          </a:xfrm>
        </p:spPr>
        <p:txBody>
          <a:bodyPr>
            <a:normAutofit/>
          </a:bodyPr>
          <a:lstStyle/>
          <a:p>
            <a:pPr marL="609600" indent="-609600" eaLnBrk="1" fontAlgn="auto" hangingPunct="1">
              <a:lnSpc>
                <a:spcPct val="90000"/>
              </a:lnSpc>
              <a:spcAft>
                <a:spcPts val="0"/>
              </a:spcAft>
              <a:buFont typeface="Wingdings" pitchFamily="2" charset="2"/>
              <a:buNone/>
              <a:defRPr/>
            </a:pPr>
            <a:r>
              <a:rPr lang="en-US" sz="2400" b="1" dirty="0">
                <a:solidFill>
                  <a:srgbClr val="006600"/>
                </a:solidFill>
              </a:rPr>
              <a:t>3-pressure symptoms</a:t>
            </a:r>
          </a:p>
          <a:p>
            <a:pPr marL="609600" indent="-609600" algn="ctr" eaLnBrk="1" fontAlgn="auto" hangingPunct="1">
              <a:lnSpc>
                <a:spcPct val="90000"/>
              </a:lnSpc>
              <a:spcAft>
                <a:spcPts val="0"/>
              </a:spcAft>
              <a:buFont typeface="Wingdings" pitchFamily="2" charset="2"/>
              <a:buNone/>
              <a:defRPr/>
            </a:pPr>
            <a:r>
              <a:rPr lang="en-US" sz="2000" dirty="0">
                <a:solidFill>
                  <a:srgbClr val="FF0000"/>
                </a:solidFill>
                <a:effectLst>
                  <a:outerShdw blurRad="38100" dist="38100" dir="2700000" algn="tl">
                    <a:srgbClr val="C0C0C0"/>
                  </a:outerShdw>
                </a:effectLst>
              </a:rPr>
              <a:t>More in malignant swelling</a:t>
            </a:r>
          </a:p>
          <a:p>
            <a:pPr marL="609600" indent="-609600" eaLnBrk="1" fontAlgn="auto" hangingPunct="1">
              <a:lnSpc>
                <a:spcPct val="90000"/>
              </a:lnSpc>
              <a:spcAft>
                <a:spcPts val="0"/>
              </a:spcAft>
              <a:buFont typeface="Wingdings" pitchFamily="2" charset="2"/>
              <a:buNone/>
              <a:defRPr/>
            </a:pPr>
            <a:r>
              <a:rPr lang="en-US" sz="1800" dirty="0">
                <a:solidFill>
                  <a:srgbClr val="FF0000"/>
                </a:solidFill>
              </a:rPr>
              <a:t>2 tubes</a:t>
            </a:r>
            <a:r>
              <a:rPr lang="en-US" sz="1600" dirty="0">
                <a:solidFill>
                  <a:srgbClr val="FF0000"/>
                </a:solidFill>
              </a:rPr>
              <a:t> </a:t>
            </a:r>
            <a:r>
              <a:rPr lang="en-US" sz="1800" dirty="0"/>
              <a:t>(a)Esophagus</a:t>
            </a:r>
            <a:r>
              <a:rPr lang="en-US" sz="1600" dirty="0"/>
              <a:t>: </a:t>
            </a:r>
            <a:r>
              <a:rPr lang="en-US" sz="1600" dirty="0" err="1"/>
              <a:t>dysphagia</a:t>
            </a:r>
            <a:endParaRPr lang="en-US" sz="1600" dirty="0"/>
          </a:p>
          <a:p>
            <a:pPr marL="609600" indent="-609600" eaLnBrk="1" fontAlgn="auto" hangingPunct="1">
              <a:lnSpc>
                <a:spcPct val="90000"/>
              </a:lnSpc>
              <a:spcAft>
                <a:spcPts val="0"/>
              </a:spcAft>
              <a:buFont typeface="Wingdings" pitchFamily="2" charset="2"/>
              <a:buNone/>
              <a:defRPr/>
            </a:pPr>
            <a:r>
              <a:rPr lang="en-US" sz="1600" dirty="0"/>
              <a:t>       </a:t>
            </a:r>
            <a:r>
              <a:rPr lang="en-US" sz="1400" i="1" dirty="0">
                <a:effectLst>
                  <a:outerShdw blurRad="38100" dist="38100" dir="2700000" algn="tl">
                    <a:srgbClr val="C0C0C0"/>
                  </a:outerShdw>
                </a:effectLst>
              </a:rPr>
              <a:t>Rare in large </a:t>
            </a:r>
            <a:r>
              <a:rPr lang="en-US" sz="1400" i="1" dirty="0" err="1">
                <a:effectLst>
                  <a:outerShdw blurRad="38100" dist="38100" dir="2700000" algn="tl">
                    <a:srgbClr val="C0C0C0"/>
                  </a:outerShdw>
                </a:effectLst>
              </a:rPr>
              <a:t>goitre</a:t>
            </a:r>
            <a:r>
              <a:rPr lang="en-US" sz="1400" i="1" dirty="0">
                <a:effectLst>
                  <a:outerShdw blurRad="38100" dist="38100" dir="2700000" algn="tl">
                    <a:srgbClr val="C0C0C0"/>
                  </a:outerShdw>
                </a:effectLst>
              </a:rPr>
              <a:t> but in malignant </a:t>
            </a:r>
            <a:r>
              <a:rPr lang="en-US" sz="1400" i="1" dirty="0" err="1">
                <a:effectLst>
                  <a:outerShdw blurRad="38100" dist="38100" dir="2700000" algn="tl">
                    <a:srgbClr val="C0C0C0"/>
                  </a:outerShdw>
                </a:effectLst>
              </a:rPr>
              <a:t>goitre</a:t>
            </a:r>
            <a:r>
              <a:rPr lang="en-US" sz="1400" i="1" dirty="0">
                <a:effectLst>
                  <a:outerShdw blurRad="38100" dist="38100" dir="2700000" algn="tl">
                    <a:srgbClr val="C0C0C0"/>
                  </a:outerShdw>
                </a:effectLst>
              </a:rPr>
              <a:t> is common due to infiltration, here </a:t>
            </a:r>
            <a:r>
              <a:rPr lang="en-US" sz="1400" i="1" dirty="0" err="1">
                <a:effectLst>
                  <a:outerShdw blurRad="38100" dist="38100" dir="2700000" algn="tl">
                    <a:srgbClr val="C0C0C0"/>
                  </a:outerShdw>
                </a:effectLst>
              </a:rPr>
              <a:t>dysphagia</a:t>
            </a:r>
            <a:r>
              <a:rPr lang="en-US" sz="1400" i="1" dirty="0">
                <a:effectLst>
                  <a:outerShdw blurRad="38100" dist="38100" dir="2700000" algn="tl">
                    <a:srgbClr val="C0C0C0"/>
                  </a:outerShdw>
                </a:effectLst>
              </a:rPr>
              <a:t> is persistent and progressive. And </a:t>
            </a:r>
            <a:r>
              <a:rPr lang="en-US" sz="1400" i="1" dirty="0" err="1">
                <a:effectLst>
                  <a:outerShdw blurRad="38100" dist="38100" dir="2700000" algn="tl">
                    <a:srgbClr val="C0C0C0"/>
                  </a:outerShdw>
                </a:effectLst>
              </a:rPr>
              <a:t>retrosternal</a:t>
            </a:r>
            <a:r>
              <a:rPr lang="en-US" sz="1400" i="1" dirty="0">
                <a:effectLst>
                  <a:outerShdw blurRad="38100" dist="38100" dir="2700000" algn="tl">
                    <a:srgbClr val="C0C0C0"/>
                  </a:outerShdw>
                </a:effectLst>
              </a:rPr>
              <a:t> </a:t>
            </a:r>
            <a:r>
              <a:rPr lang="en-US" sz="1400" i="1" dirty="0" err="1">
                <a:effectLst>
                  <a:outerShdw blurRad="38100" dist="38100" dir="2700000" algn="tl">
                    <a:srgbClr val="C0C0C0"/>
                  </a:outerShdw>
                </a:effectLst>
              </a:rPr>
              <a:t>doitre</a:t>
            </a:r>
            <a:r>
              <a:rPr lang="en-US" sz="1400" i="1" dirty="0">
                <a:effectLst>
                  <a:outerShdw blurRad="38100" dist="38100" dir="2700000" algn="tl">
                    <a:srgbClr val="C0C0C0"/>
                  </a:outerShdw>
                </a:effectLst>
              </a:rPr>
              <a:t>.</a:t>
            </a:r>
          </a:p>
          <a:p>
            <a:pPr marL="609600" indent="-609600" eaLnBrk="1" fontAlgn="auto" hangingPunct="1">
              <a:lnSpc>
                <a:spcPct val="90000"/>
              </a:lnSpc>
              <a:spcAft>
                <a:spcPts val="0"/>
              </a:spcAft>
              <a:buFont typeface="Wingdings" pitchFamily="2" charset="2"/>
              <a:buNone/>
              <a:defRPr/>
            </a:pPr>
            <a:r>
              <a:rPr lang="en-US" sz="1600" dirty="0"/>
              <a:t>                </a:t>
            </a:r>
            <a:r>
              <a:rPr lang="en-US" sz="1800" dirty="0"/>
              <a:t>(b) Trachea</a:t>
            </a:r>
            <a:r>
              <a:rPr lang="en-US" sz="1600" dirty="0"/>
              <a:t>: </a:t>
            </a:r>
            <a:r>
              <a:rPr lang="en-US" sz="1600" dirty="0" err="1"/>
              <a:t>dyspnea</a:t>
            </a:r>
            <a:endParaRPr lang="en-US" sz="1600" dirty="0"/>
          </a:p>
          <a:p>
            <a:pPr marL="609600" indent="-609600" eaLnBrk="1" fontAlgn="auto" hangingPunct="1">
              <a:lnSpc>
                <a:spcPct val="90000"/>
              </a:lnSpc>
              <a:spcAft>
                <a:spcPts val="0"/>
              </a:spcAft>
              <a:buFont typeface="Wingdings" pitchFamily="2" charset="2"/>
              <a:buNone/>
              <a:defRPr/>
            </a:pPr>
            <a:r>
              <a:rPr lang="en-US" sz="1400" i="1" dirty="0">
                <a:effectLst>
                  <a:outerShdw blurRad="38100" dist="38100" dir="2700000" algn="tl">
                    <a:srgbClr val="C0C0C0"/>
                  </a:outerShdw>
                </a:effectLst>
              </a:rPr>
              <a:t>        Large </a:t>
            </a:r>
            <a:r>
              <a:rPr lang="en-US" sz="1400" i="1" dirty="0" err="1">
                <a:effectLst>
                  <a:outerShdw blurRad="38100" dist="38100" dir="2700000" algn="tl">
                    <a:srgbClr val="C0C0C0"/>
                  </a:outerShdw>
                </a:effectLst>
              </a:rPr>
              <a:t>goitre</a:t>
            </a:r>
            <a:r>
              <a:rPr lang="en-US" sz="1400" i="1" dirty="0">
                <a:effectLst>
                  <a:outerShdw blurRad="38100" dist="38100" dir="2700000" algn="tl">
                    <a:srgbClr val="C0C0C0"/>
                  </a:outerShdw>
                </a:effectLst>
              </a:rPr>
              <a:t> which lead to pressure from one side or from both sides or from the front of the trachea as in </a:t>
            </a:r>
            <a:r>
              <a:rPr lang="en-US" sz="1400" i="1" dirty="0" err="1">
                <a:effectLst>
                  <a:outerShdw blurRad="38100" dist="38100" dir="2700000" algn="tl">
                    <a:srgbClr val="C0C0C0"/>
                  </a:outerShdw>
                </a:effectLst>
              </a:rPr>
              <a:t>retrosternal</a:t>
            </a:r>
            <a:r>
              <a:rPr lang="en-US" sz="1400" i="1" dirty="0">
                <a:effectLst>
                  <a:outerShdw blurRad="38100" dist="38100" dir="2700000" algn="tl">
                    <a:srgbClr val="C0C0C0"/>
                  </a:outerShdw>
                </a:effectLst>
              </a:rPr>
              <a:t> </a:t>
            </a:r>
            <a:r>
              <a:rPr lang="en-US" sz="1400" i="1" dirty="0" err="1">
                <a:effectLst>
                  <a:outerShdw blurRad="38100" dist="38100" dir="2700000" algn="tl">
                    <a:srgbClr val="C0C0C0"/>
                  </a:outerShdw>
                </a:effectLst>
              </a:rPr>
              <a:t>goitre</a:t>
            </a:r>
            <a:r>
              <a:rPr lang="en-US" sz="1400" i="1" dirty="0">
                <a:effectLst>
                  <a:outerShdw blurRad="38100" dist="38100" dir="2700000" algn="tl">
                    <a:srgbClr val="C0C0C0"/>
                  </a:outerShdw>
                </a:effectLst>
              </a:rPr>
              <a:t>. or infiltration of trachea.</a:t>
            </a:r>
          </a:p>
          <a:p>
            <a:pPr marL="609600" indent="-609600" eaLnBrk="1" fontAlgn="auto" hangingPunct="1">
              <a:lnSpc>
                <a:spcPct val="90000"/>
              </a:lnSpc>
              <a:spcAft>
                <a:spcPts val="0"/>
              </a:spcAft>
              <a:buFont typeface="Wingdings" pitchFamily="2" charset="2"/>
              <a:buNone/>
              <a:defRPr/>
            </a:pPr>
            <a:r>
              <a:rPr lang="en-US" sz="1800" dirty="0">
                <a:solidFill>
                  <a:srgbClr val="FF0000"/>
                </a:solidFill>
              </a:rPr>
              <a:t>3 nerves</a:t>
            </a:r>
            <a:r>
              <a:rPr lang="en-US" sz="1600" dirty="0">
                <a:solidFill>
                  <a:srgbClr val="FF0000"/>
                </a:solidFill>
              </a:rPr>
              <a:t>       </a:t>
            </a:r>
            <a:r>
              <a:rPr lang="en-US" sz="1800" dirty="0"/>
              <a:t>(a) Recurrent laryngeal nerve</a:t>
            </a:r>
            <a:r>
              <a:rPr lang="en-US" sz="1600" dirty="0"/>
              <a:t> </a:t>
            </a:r>
            <a:r>
              <a:rPr lang="en-US" sz="1200" dirty="0">
                <a:solidFill>
                  <a:srgbClr val="FF0000"/>
                </a:solidFill>
                <a:effectLst>
                  <a:outerShdw blurRad="38100" dist="38100" dir="2700000" algn="tl">
                    <a:srgbClr val="C0C0C0"/>
                  </a:outerShdw>
                </a:effectLst>
              </a:rPr>
              <a:t>(hoarseness of voice)</a:t>
            </a:r>
            <a:r>
              <a:rPr lang="en-US" sz="1600" dirty="0">
                <a:solidFill>
                  <a:srgbClr val="FF0000"/>
                </a:solidFill>
              </a:rPr>
              <a:t> </a:t>
            </a:r>
            <a:r>
              <a:rPr lang="en-US" sz="1400" i="1" dirty="0">
                <a:effectLst>
                  <a:outerShdw blurRad="38100" dist="38100" dir="2700000" algn="tl">
                    <a:srgbClr val="C0C0C0"/>
                  </a:outerShdw>
                </a:effectLst>
              </a:rPr>
              <a:t>in malignant and </a:t>
            </a:r>
            <a:r>
              <a:rPr lang="en-US" sz="1400" i="1" dirty="0" err="1">
                <a:effectLst>
                  <a:outerShdw blurRad="38100" dist="38100" dir="2700000" algn="tl">
                    <a:srgbClr val="C0C0C0"/>
                  </a:outerShdw>
                </a:effectLst>
              </a:rPr>
              <a:t>retrosternal</a:t>
            </a:r>
            <a:r>
              <a:rPr lang="en-US" sz="1400" i="1" dirty="0">
                <a:effectLst>
                  <a:outerShdw blurRad="38100" dist="38100" dir="2700000" algn="tl">
                    <a:srgbClr val="C0C0C0"/>
                  </a:outerShdw>
                </a:effectLst>
              </a:rPr>
              <a:t> </a:t>
            </a:r>
            <a:r>
              <a:rPr lang="en-US" sz="1400" i="1" dirty="0" err="1">
                <a:effectLst>
                  <a:outerShdw blurRad="38100" dist="38100" dir="2700000" algn="tl">
                    <a:srgbClr val="C0C0C0"/>
                  </a:outerShdw>
                </a:effectLst>
              </a:rPr>
              <a:t>goitre</a:t>
            </a:r>
            <a:endParaRPr lang="en-US" sz="1400" i="1" dirty="0">
              <a:effectLst>
                <a:outerShdw blurRad="38100" dist="38100" dir="2700000" algn="tl">
                  <a:srgbClr val="C0C0C0"/>
                </a:outerShdw>
              </a:effectLst>
            </a:endParaRPr>
          </a:p>
          <a:p>
            <a:pPr marL="609600" indent="-609600" eaLnBrk="1" fontAlgn="auto" hangingPunct="1">
              <a:lnSpc>
                <a:spcPct val="90000"/>
              </a:lnSpc>
              <a:spcAft>
                <a:spcPts val="0"/>
              </a:spcAft>
              <a:buFont typeface="Wingdings" pitchFamily="2" charset="2"/>
              <a:buNone/>
              <a:defRPr/>
            </a:pPr>
            <a:r>
              <a:rPr lang="en-US" sz="1600" dirty="0"/>
              <a:t>                    </a:t>
            </a:r>
            <a:r>
              <a:rPr lang="en-US" sz="1800" dirty="0"/>
              <a:t>(b) </a:t>
            </a:r>
            <a:r>
              <a:rPr lang="en-US" sz="1800" dirty="0" err="1"/>
              <a:t>Sympathatic</a:t>
            </a:r>
            <a:r>
              <a:rPr lang="en-US" sz="1800" dirty="0"/>
              <a:t> chain</a:t>
            </a:r>
            <a:r>
              <a:rPr lang="en-US" sz="1600" dirty="0"/>
              <a:t> </a:t>
            </a:r>
            <a:r>
              <a:rPr lang="en-US" sz="1200" dirty="0">
                <a:solidFill>
                  <a:srgbClr val="FF0000"/>
                </a:solidFill>
                <a:effectLst>
                  <a:outerShdw blurRad="38100" dist="38100" dir="2700000" algn="tl">
                    <a:srgbClr val="C0C0C0"/>
                  </a:outerShdw>
                </a:effectLst>
              </a:rPr>
              <a:t>(</a:t>
            </a:r>
            <a:r>
              <a:rPr lang="en-US" sz="1200" dirty="0" err="1">
                <a:solidFill>
                  <a:srgbClr val="FF0000"/>
                </a:solidFill>
                <a:effectLst>
                  <a:outerShdw blurRad="38100" dist="38100" dir="2700000" algn="tl">
                    <a:srgbClr val="C0C0C0"/>
                  </a:outerShdw>
                </a:effectLst>
              </a:rPr>
              <a:t>horner</a:t>
            </a:r>
            <a:r>
              <a:rPr lang="en-US" sz="1200" dirty="0">
                <a:solidFill>
                  <a:srgbClr val="FF0000"/>
                </a:solidFill>
                <a:effectLst>
                  <a:outerShdw blurRad="38100" dist="38100" dir="2700000" algn="tl">
                    <a:srgbClr val="C0C0C0"/>
                  </a:outerShdw>
                </a:effectLst>
              </a:rPr>
              <a:t> syndrome)rare, dry nose</a:t>
            </a:r>
          </a:p>
          <a:p>
            <a:pPr marL="609600" indent="-609600" eaLnBrk="1" fontAlgn="auto" hangingPunct="1">
              <a:lnSpc>
                <a:spcPct val="90000"/>
              </a:lnSpc>
              <a:spcAft>
                <a:spcPts val="0"/>
              </a:spcAft>
              <a:buFont typeface="Wingdings" pitchFamily="2" charset="2"/>
              <a:buNone/>
              <a:defRPr/>
            </a:pPr>
            <a:r>
              <a:rPr lang="en-US" sz="1200" dirty="0">
                <a:solidFill>
                  <a:srgbClr val="FF9900"/>
                </a:solidFill>
                <a:effectLst>
                  <a:outerShdw blurRad="38100" dist="38100" dir="2700000" algn="tl">
                    <a:srgbClr val="C0C0C0"/>
                  </a:outerShdw>
                </a:effectLst>
              </a:rPr>
              <a:t>                           </a:t>
            </a:r>
            <a:r>
              <a:rPr lang="en-US" sz="1800" dirty="0"/>
              <a:t>(c) Internal laryngeal nerve</a:t>
            </a:r>
            <a:r>
              <a:rPr lang="en-US" sz="1200" dirty="0">
                <a:solidFill>
                  <a:srgbClr val="FF9900"/>
                </a:solidFill>
                <a:effectLst>
                  <a:outerShdw blurRad="38100" dist="38100" dir="2700000" algn="tl">
                    <a:srgbClr val="C0C0C0"/>
                  </a:outerShdw>
                </a:effectLst>
              </a:rPr>
              <a:t> </a:t>
            </a:r>
            <a:r>
              <a:rPr lang="en-US" sz="1200" dirty="0">
                <a:solidFill>
                  <a:srgbClr val="FF0000"/>
                </a:solidFill>
                <a:effectLst>
                  <a:outerShdw blurRad="38100" dist="38100" dir="2700000" algn="tl">
                    <a:srgbClr val="C0C0C0"/>
                  </a:outerShdw>
                </a:effectLst>
              </a:rPr>
              <a:t>(malignant chocking),</a:t>
            </a:r>
          </a:p>
          <a:p>
            <a:pPr marL="609600" indent="-609600" eaLnBrk="1" fontAlgn="auto" hangingPunct="1">
              <a:lnSpc>
                <a:spcPct val="90000"/>
              </a:lnSpc>
              <a:spcAft>
                <a:spcPts val="0"/>
              </a:spcAft>
              <a:buFont typeface="Wingdings" pitchFamily="2" charset="2"/>
              <a:buNone/>
              <a:defRPr/>
            </a:pPr>
            <a:r>
              <a:rPr lang="en-US" sz="1800" dirty="0">
                <a:solidFill>
                  <a:srgbClr val="FF0000"/>
                </a:solidFill>
              </a:rPr>
              <a:t>2 vessels</a:t>
            </a:r>
            <a:r>
              <a:rPr lang="en-US" sz="1600" dirty="0">
                <a:solidFill>
                  <a:srgbClr val="FF0000"/>
                </a:solidFill>
              </a:rPr>
              <a:t>        </a:t>
            </a:r>
            <a:r>
              <a:rPr lang="en-US" sz="1800" dirty="0"/>
              <a:t>(a) Carotid arteries</a:t>
            </a:r>
            <a:r>
              <a:rPr lang="en-US" sz="1600" dirty="0"/>
              <a:t> </a:t>
            </a:r>
            <a:r>
              <a:rPr lang="en-US" sz="1600" dirty="0">
                <a:latin typeface="Arial"/>
              </a:rPr>
              <a:t>–</a:t>
            </a:r>
            <a:r>
              <a:rPr lang="en-US" sz="1600" dirty="0" err="1"/>
              <a:t>syncopal</a:t>
            </a:r>
            <a:r>
              <a:rPr lang="en-US" sz="1600" dirty="0"/>
              <a:t> attack</a:t>
            </a:r>
          </a:p>
          <a:p>
            <a:pPr marL="609600" indent="-609600" eaLnBrk="1" fontAlgn="auto" hangingPunct="1">
              <a:lnSpc>
                <a:spcPct val="90000"/>
              </a:lnSpc>
              <a:spcAft>
                <a:spcPts val="0"/>
              </a:spcAft>
              <a:buFont typeface="Wingdings" pitchFamily="2" charset="2"/>
              <a:buNone/>
              <a:defRPr/>
            </a:pPr>
            <a:r>
              <a:rPr lang="en-US" sz="1600" dirty="0"/>
              <a:t>                        </a:t>
            </a:r>
            <a:r>
              <a:rPr lang="en-US" sz="1800" dirty="0"/>
              <a:t>(b) Internal jugular vein</a:t>
            </a:r>
          </a:p>
          <a:p>
            <a:pPr marL="609600" indent="-609600" eaLnBrk="1" fontAlgn="auto" hangingPunct="1">
              <a:lnSpc>
                <a:spcPct val="90000"/>
              </a:lnSpc>
              <a:spcAft>
                <a:spcPts val="0"/>
              </a:spcAft>
              <a:buFont typeface="Wingdings" pitchFamily="2" charset="2"/>
              <a:buNone/>
              <a:defRPr/>
            </a:pPr>
            <a:r>
              <a:rPr lang="en-US" sz="1600" dirty="0"/>
              <a:t>                           </a:t>
            </a:r>
            <a:r>
              <a:rPr lang="en-US" sz="1400" i="1" dirty="0">
                <a:effectLst>
                  <a:outerShdw blurRad="38100" dist="38100" dir="2700000" algn="tl">
                    <a:srgbClr val="C0C0C0"/>
                  </a:outerShdw>
                </a:effectLst>
              </a:rPr>
              <a:t>-congestion of the face</a:t>
            </a:r>
          </a:p>
          <a:p>
            <a:pPr marL="609600" indent="-609600" eaLnBrk="1" fontAlgn="auto" hangingPunct="1">
              <a:lnSpc>
                <a:spcPct val="90000"/>
              </a:lnSpc>
              <a:spcAft>
                <a:spcPts val="0"/>
              </a:spcAft>
              <a:buFont typeface="Wingdings" pitchFamily="2" charset="2"/>
              <a:buNone/>
              <a:defRPr/>
            </a:pPr>
            <a:r>
              <a:rPr lang="en-US" sz="1400" i="1" dirty="0">
                <a:effectLst>
                  <a:outerShdw blurRad="38100" dist="38100" dir="2700000" algn="tl">
                    <a:srgbClr val="C0C0C0"/>
                  </a:outerShdw>
                </a:effectLst>
              </a:rPr>
              <a:t>                                -congestion of neck veins</a:t>
            </a:r>
          </a:p>
          <a:p>
            <a:pPr marL="609600" indent="-609600" eaLnBrk="1" fontAlgn="auto" hangingPunct="1">
              <a:lnSpc>
                <a:spcPct val="90000"/>
              </a:lnSpc>
              <a:spcAft>
                <a:spcPts val="0"/>
              </a:spcAft>
              <a:buFont typeface="Wingdings" pitchFamily="2" charset="2"/>
              <a:buNone/>
              <a:defRPr/>
            </a:pPr>
            <a:r>
              <a:rPr lang="en-US" sz="1400" i="1" dirty="0">
                <a:effectLst>
                  <a:outerShdw blurRad="38100" dist="38100" dir="2700000" algn="tl">
                    <a:srgbClr val="C0C0C0"/>
                  </a:outerShdw>
                </a:effectLst>
              </a:rPr>
              <a:t>                                -black out: fainting attacks on stooping forwards.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fontAlgn="auto" hangingPunct="1">
              <a:spcAft>
                <a:spcPts val="0"/>
              </a:spcAft>
              <a:defRPr/>
            </a:pPr>
            <a:r>
              <a:rPr lang="en-US"/>
              <a:t>Past history </a:t>
            </a:r>
          </a:p>
        </p:txBody>
      </p:sp>
      <p:sp>
        <p:nvSpPr>
          <p:cNvPr id="18435" name="Rectangle 3"/>
          <p:cNvSpPr>
            <a:spLocks noGrp="1" noChangeArrowheads="1"/>
          </p:cNvSpPr>
          <p:nvPr>
            <p:ph idx="1"/>
          </p:nvPr>
        </p:nvSpPr>
        <p:spPr>
          <a:xfrm>
            <a:off x="900113" y="2276475"/>
            <a:ext cx="7993062" cy="4114800"/>
          </a:xfrm>
        </p:spPr>
        <p:txBody>
          <a:bodyPr/>
          <a:lstStyle/>
          <a:p>
            <a:pPr marL="609600" indent="-609600" eaLnBrk="1" hangingPunct="1">
              <a:buFont typeface="Wingdings" pitchFamily="2" charset="2"/>
              <a:buAutoNum type="arabicPeriod"/>
            </a:pPr>
            <a:r>
              <a:rPr lang="en-US" smtClean="0">
                <a:cs typeface="Tahoma" pitchFamily="34" charset="0"/>
              </a:rPr>
              <a:t>Psychic trauma.</a:t>
            </a:r>
          </a:p>
          <a:p>
            <a:pPr marL="609600" indent="-609600" eaLnBrk="1" hangingPunct="1">
              <a:buFont typeface="Wingdings" pitchFamily="2" charset="2"/>
              <a:buAutoNum type="arabicPeriod"/>
            </a:pPr>
            <a:r>
              <a:rPr lang="en-US" smtClean="0">
                <a:cs typeface="Tahoma" pitchFamily="34" charset="0"/>
              </a:rPr>
              <a:t>History of treatment of thyroid disease.</a:t>
            </a:r>
          </a:p>
          <a:p>
            <a:pPr marL="609600" indent="-609600" eaLnBrk="1" hangingPunct="1">
              <a:buFont typeface="Wingdings" pitchFamily="2" charset="2"/>
              <a:buAutoNum type="arabicPeriod"/>
            </a:pPr>
            <a:r>
              <a:rPr lang="en-US" smtClean="0">
                <a:cs typeface="Tahoma" pitchFamily="34" charset="0"/>
              </a:rPr>
              <a:t>History of thyroid operation.</a:t>
            </a:r>
          </a:p>
          <a:p>
            <a:pPr marL="609600" indent="-609600" eaLnBrk="1" hangingPunct="1">
              <a:buFont typeface="Wingdings" pitchFamily="2" charset="2"/>
              <a:buAutoNum type="arabicPeriod"/>
            </a:pPr>
            <a:r>
              <a:rPr lang="en-US" smtClean="0">
                <a:cs typeface="Tahoma" pitchFamily="34" charset="0"/>
              </a:rPr>
              <a:t>History of previous radiotherapy.</a:t>
            </a:r>
          </a:p>
          <a:p>
            <a:pPr marL="609600" indent="-609600" eaLnBrk="1" hangingPunct="1">
              <a:buFont typeface="Wingdings" pitchFamily="2" charset="2"/>
              <a:buAutoNum type="arabicPeriod"/>
            </a:pPr>
            <a:r>
              <a:rPr lang="en-US" smtClean="0">
                <a:cs typeface="Tahoma" pitchFamily="34" charset="0"/>
              </a:rPr>
              <a:t>History of goitrogenic drug.</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fontAlgn="auto" hangingPunct="1">
              <a:spcAft>
                <a:spcPts val="0"/>
              </a:spcAft>
              <a:defRPr/>
            </a:pPr>
            <a:r>
              <a:rPr lang="en-US"/>
              <a:t>Family history</a:t>
            </a:r>
          </a:p>
        </p:txBody>
      </p:sp>
      <p:sp>
        <p:nvSpPr>
          <p:cNvPr id="19459" name="Rectangle 3"/>
          <p:cNvSpPr>
            <a:spLocks noGrp="1" noChangeArrowheads="1"/>
          </p:cNvSpPr>
          <p:nvPr>
            <p:ph idx="1"/>
          </p:nvPr>
        </p:nvSpPr>
        <p:spPr/>
        <p:txBody>
          <a:bodyPr/>
          <a:lstStyle/>
          <a:p>
            <a:pPr marL="609600" indent="-609600" algn="ctr" eaLnBrk="1" hangingPunct="1">
              <a:buFont typeface="Wingdings" pitchFamily="2" charset="2"/>
              <a:buNone/>
            </a:pPr>
            <a:endParaRPr lang="en-US" smtClean="0">
              <a:cs typeface="Tahoma" pitchFamily="34" charset="0"/>
            </a:endParaRPr>
          </a:p>
          <a:p>
            <a:pPr marL="609600" indent="-609600" algn="ctr" eaLnBrk="1" hangingPunct="1">
              <a:buFont typeface="Wingdings" pitchFamily="2" charset="2"/>
              <a:buNone/>
            </a:pPr>
            <a:endParaRPr lang="en-US" smtClean="0">
              <a:cs typeface="Tahoma" pitchFamily="34" charset="0"/>
            </a:endParaRPr>
          </a:p>
          <a:p>
            <a:pPr marL="609600" indent="-609600" eaLnBrk="1" hangingPunct="1">
              <a:buFont typeface="Wingdings" pitchFamily="2" charset="2"/>
              <a:buNone/>
            </a:pPr>
            <a:r>
              <a:rPr lang="en-US" smtClean="0">
                <a:cs typeface="Tahoma" pitchFamily="34" charset="0"/>
              </a:rPr>
              <a:t>           </a:t>
            </a:r>
            <a:r>
              <a:rPr lang="en-US" b="1" smtClean="0">
                <a:cs typeface="Tahoma" pitchFamily="34" charset="0"/>
              </a:rPr>
              <a:t>Of similar condition</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fontAlgn="auto" hangingPunct="1">
              <a:spcAft>
                <a:spcPts val="0"/>
              </a:spcAft>
              <a:defRPr/>
            </a:pPr>
            <a:r>
              <a:rPr lang="en-US" sz="3600" i="1"/>
              <a:t>Examination</a:t>
            </a:r>
            <a:r>
              <a:rPr lang="en-US" sz="3600"/>
              <a:t/>
            </a:r>
            <a:br>
              <a:rPr lang="en-US" sz="3600"/>
            </a:br>
            <a:r>
              <a:rPr lang="en-US" sz="3600"/>
              <a:t>1-General examination</a:t>
            </a:r>
          </a:p>
        </p:txBody>
      </p:sp>
      <p:sp>
        <p:nvSpPr>
          <p:cNvPr id="31747" name="Rectangle 3"/>
          <p:cNvSpPr>
            <a:spLocks noGrp="1" noChangeArrowheads="1"/>
          </p:cNvSpPr>
          <p:nvPr>
            <p:ph idx="1"/>
          </p:nvPr>
        </p:nvSpPr>
        <p:spPr/>
        <p:txBody>
          <a:bodyPr>
            <a:normAutofit/>
          </a:bodyPr>
          <a:lstStyle/>
          <a:p>
            <a:pPr marL="274320" indent="-274320" eaLnBrk="1" fontAlgn="auto" hangingPunct="1">
              <a:lnSpc>
                <a:spcPct val="80000"/>
              </a:lnSpc>
              <a:spcAft>
                <a:spcPts val="0"/>
              </a:spcAft>
              <a:buFont typeface="Wingdings" pitchFamily="2" charset="2"/>
              <a:buNone/>
              <a:defRPr/>
            </a:pPr>
            <a:r>
              <a:rPr lang="en-US" sz="2000" b="1" dirty="0" err="1" smtClean="0"/>
              <a:t>Fascies</a:t>
            </a:r>
            <a:r>
              <a:rPr lang="en-US" sz="2000" b="1" dirty="0" smtClean="0"/>
              <a:t> </a:t>
            </a:r>
            <a:r>
              <a:rPr lang="en-US" sz="2000" dirty="0"/>
              <a:t>(starring look, sweaty, irritable) in toxicity</a:t>
            </a:r>
          </a:p>
          <a:p>
            <a:pPr marL="274320" indent="-274320" eaLnBrk="1" fontAlgn="auto" hangingPunct="1">
              <a:lnSpc>
                <a:spcPct val="80000"/>
              </a:lnSpc>
              <a:spcAft>
                <a:spcPts val="0"/>
              </a:spcAft>
              <a:buFont typeface="Wingdings" pitchFamily="2" charset="2"/>
              <a:buNone/>
              <a:defRPr/>
            </a:pPr>
            <a:r>
              <a:rPr lang="en-US" sz="2000" b="1" dirty="0"/>
              <a:t>Built-attitude-facial expression.</a:t>
            </a:r>
          </a:p>
          <a:p>
            <a:pPr marL="274320" indent="-274320" eaLnBrk="1" fontAlgn="auto" hangingPunct="1">
              <a:lnSpc>
                <a:spcPct val="80000"/>
              </a:lnSpc>
              <a:spcAft>
                <a:spcPts val="0"/>
              </a:spcAft>
              <a:buFont typeface="Wingdings" pitchFamily="2" charset="2"/>
              <a:buNone/>
              <a:defRPr/>
            </a:pPr>
            <a:r>
              <a:rPr lang="en-US" sz="2000" b="1" dirty="0"/>
              <a:t>Blood pressure.</a:t>
            </a:r>
          </a:p>
          <a:p>
            <a:pPr marL="274320" indent="-274320" eaLnBrk="1" fontAlgn="auto" hangingPunct="1">
              <a:lnSpc>
                <a:spcPct val="80000"/>
              </a:lnSpc>
              <a:spcAft>
                <a:spcPts val="0"/>
              </a:spcAft>
              <a:buFont typeface="Wingdings" pitchFamily="2" charset="2"/>
              <a:buNone/>
              <a:defRPr/>
            </a:pPr>
            <a:r>
              <a:rPr lang="en-US" sz="2000" b="1" dirty="0"/>
              <a:t>Pulse</a:t>
            </a:r>
            <a:r>
              <a:rPr lang="en-US" sz="2000" dirty="0"/>
              <a:t>  : </a:t>
            </a:r>
            <a:r>
              <a:rPr lang="en-US" sz="2000" i="1" dirty="0"/>
              <a:t>Rate </a:t>
            </a:r>
          </a:p>
          <a:p>
            <a:pPr marL="274320" indent="-274320" eaLnBrk="1" fontAlgn="auto" hangingPunct="1">
              <a:lnSpc>
                <a:spcPct val="80000"/>
              </a:lnSpc>
              <a:spcAft>
                <a:spcPts val="0"/>
              </a:spcAft>
              <a:buFont typeface="Wingdings" pitchFamily="2" charset="2"/>
              <a:buNone/>
              <a:defRPr/>
            </a:pPr>
            <a:r>
              <a:rPr lang="en-US" sz="2000" dirty="0"/>
              <a:t>                Tachycardia in toxic goiter</a:t>
            </a:r>
          </a:p>
          <a:p>
            <a:pPr marL="274320" indent="-274320" eaLnBrk="1" fontAlgn="auto" hangingPunct="1">
              <a:lnSpc>
                <a:spcPct val="80000"/>
              </a:lnSpc>
              <a:spcAft>
                <a:spcPts val="0"/>
              </a:spcAft>
              <a:buFont typeface="Wingdings" pitchFamily="2" charset="2"/>
              <a:buNone/>
              <a:defRPr/>
            </a:pPr>
            <a:r>
              <a:rPr lang="en-US" sz="2000" dirty="0"/>
              <a:t>                 </a:t>
            </a:r>
            <a:r>
              <a:rPr lang="en-US" sz="2000" dirty="0" err="1"/>
              <a:t>Bradicardia</a:t>
            </a:r>
            <a:r>
              <a:rPr lang="en-US" sz="2000" dirty="0"/>
              <a:t> in </a:t>
            </a:r>
            <a:r>
              <a:rPr lang="en-US" sz="2000" dirty="0" err="1"/>
              <a:t>myxodema</a:t>
            </a:r>
            <a:endParaRPr lang="en-US" sz="2000" dirty="0"/>
          </a:p>
          <a:p>
            <a:pPr marL="274320" indent="-274320" eaLnBrk="1" fontAlgn="auto" hangingPunct="1">
              <a:lnSpc>
                <a:spcPct val="80000"/>
              </a:lnSpc>
              <a:spcAft>
                <a:spcPts val="0"/>
              </a:spcAft>
              <a:buFont typeface="Wingdings" pitchFamily="2" charset="2"/>
              <a:buNone/>
              <a:defRPr/>
            </a:pPr>
            <a:r>
              <a:rPr lang="en-US" sz="2000" dirty="0"/>
              <a:t>             </a:t>
            </a:r>
            <a:r>
              <a:rPr lang="en-US" sz="2000" i="1" dirty="0"/>
              <a:t>Rhythm (</a:t>
            </a:r>
            <a:r>
              <a:rPr lang="en-US" sz="1400" i="1" dirty="0">
                <a:effectLst>
                  <a:outerShdw blurRad="38100" dist="38100" dir="2700000" algn="tl">
                    <a:srgbClr val="C0C0C0"/>
                  </a:outerShdw>
                </a:effectLst>
              </a:rPr>
              <a:t>regular, extra systole, regular irregularity , AF)</a:t>
            </a:r>
          </a:p>
          <a:p>
            <a:pPr marL="274320" indent="-274320" eaLnBrk="1" fontAlgn="auto" hangingPunct="1">
              <a:lnSpc>
                <a:spcPct val="80000"/>
              </a:lnSpc>
              <a:spcAft>
                <a:spcPts val="0"/>
              </a:spcAft>
              <a:buFont typeface="Wingdings" pitchFamily="2" charset="2"/>
              <a:buNone/>
              <a:defRPr/>
            </a:pPr>
            <a:r>
              <a:rPr lang="en-US" sz="2000" i="1" dirty="0"/>
              <a:t>             Character  </a:t>
            </a:r>
            <a:r>
              <a:rPr lang="en-US" sz="1400" i="1" dirty="0">
                <a:effectLst>
                  <a:outerShdw blurRad="38100" dist="38100" dir="2700000" algn="tl">
                    <a:srgbClr val="C0C0C0"/>
                  </a:outerShdw>
                </a:effectLst>
              </a:rPr>
              <a:t>(WATER HAMMER PULSE)</a:t>
            </a:r>
          </a:p>
          <a:p>
            <a:pPr marL="274320" indent="-274320" eaLnBrk="1" fontAlgn="auto" hangingPunct="1">
              <a:lnSpc>
                <a:spcPct val="80000"/>
              </a:lnSpc>
              <a:spcAft>
                <a:spcPts val="0"/>
              </a:spcAft>
              <a:buFont typeface="Wingdings" pitchFamily="2" charset="2"/>
              <a:buNone/>
              <a:defRPr/>
            </a:pPr>
            <a:r>
              <a:rPr lang="en-US" sz="2000" i="1" dirty="0"/>
              <a:t>             Equality on both sides</a:t>
            </a:r>
          </a:p>
          <a:p>
            <a:pPr marL="274320" indent="-274320" eaLnBrk="1" fontAlgn="auto" hangingPunct="1">
              <a:lnSpc>
                <a:spcPct val="80000"/>
              </a:lnSpc>
              <a:spcAft>
                <a:spcPts val="0"/>
              </a:spcAft>
              <a:buFont typeface="Wingdings" pitchFamily="2" charset="2"/>
              <a:buNone/>
              <a:defRPr/>
            </a:pPr>
            <a:r>
              <a:rPr lang="en-US" sz="2000" b="1" dirty="0"/>
              <a:t>Temperature:</a:t>
            </a:r>
            <a:r>
              <a:rPr lang="en-US" sz="2000" dirty="0"/>
              <a:t> Hot hands and sweaty</a:t>
            </a:r>
            <a:r>
              <a:rPr lang="en-US" sz="1400" i="1" dirty="0">
                <a:effectLst>
                  <a:outerShdw blurRad="38100" dist="38100" dir="2700000" algn="tl">
                    <a:srgbClr val="C0C0C0"/>
                  </a:outerShdw>
                </a:effectLst>
              </a:rPr>
              <a:t>(in psychosis sweaty, cold)</a:t>
            </a:r>
            <a:r>
              <a:rPr lang="en-US" sz="2000" dirty="0"/>
              <a:t> </a:t>
            </a:r>
          </a:p>
          <a:p>
            <a:pPr marL="274320" indent="-274320" eaLnBrk="1" fontAlgn="auto" hangingPunct="1">
              <a:lnSpc>
                <a:spcPct val="80000"/>
              </a:lnSpc>
              <a:spcAft>
                <a:spcPts val="0"/>
              </a:spcAft>
              <a:buFont typeface="Wingdings" pitchFamily="2" charset="2"/>
              <a:buNone/>
              <a:defRPr/>
            </a:pPr>
            <a:r>
              <a:rPr lang="en-US" sz="2000" dirty="0"/>
              <a:t>                       Subnormal in </a:t>
            </a:r>
            <a:r>
              <a:rPr lang="en-US" sz="2000" dirty="0" err="1"/>
              <a:t>myxodema</a:t>
            </a:r>
            <a:endParaRPr lang="en-US" sz="20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fontAlgn="auto" hangingPunct="1">
              <a:spcAft>
                <a:spcPts val="0"/>
              </a:spcAft>
              <a:defRPr/>
            </a:pPr>
            <a:r>
              <a:rPr lang="en-US" sz="3600" i="1"/>
              <a:t>Examination</a:t>
            </a:r>
            <a:r>
              <a:rPr lang="en-US" sz="3600"/>
              <a:t/>
            </a:r>
            <a:br>
              <a:rPr lang="en-US" sz="3600"/>
            </a:br>
            <a:r>
              <a:rPr lang="en-US" sz="3600"/>
              <a:t>1-General examination</a:t>
            </a:r>
          </a:p>
        </p:txBody>
      </p:sp>
      <p:sp>
        <p:nvSpPr>
          <p:cNvPr id="32771" name="Rectangle 3"/>
          <p:cNvSpPr>
            <a:spLocks noGrp="1" noChangeArrowheads="1"/>
          </p:cNvSpPr>
          <p:nvPr>
            <p:ph idx="1"/>
          </p:nvPr>
        </p:nvSpPr>
        <p:spPr/>
        <p:txBody>
          <a:bodyPr>
            <a:normAutofit/>
          </a:bodyPr>
          <a:lstStyle/>
          <a:p>
            <a:pPr marL="274320" indent="-274320" eaLnBrk="1" fontAlgn="auto" hangingPunct="1">
              <a:lnSpc>
                <a:spcPct val="90000"/>
              </a:lnSpc>
              <a:spcAft>
                <a:spcPts val="0"/>
              </a:spcAft>
              <a:buFont typeface="Wingdings" pitchFamily="2" charset="2"/>
              <a:buNone/>
              <a:defRPr/>
            </a:pPr>
            <a:r>
              <a:rPr lang="en-US" sz="2400" b="1"/>
              <a:t>The scalp:</a:t>
            </a:r>
          </a:p>
          <a:p>
            <a:pPr marL="274320" indent="-274320" eaLnBrk="1" fontAlgn="auto" hangingPunct="1">
              <a:lnSpc>
                <a:spcPct val="90000"/>
              </a:lnSpc>
              <a:spcAft>
                <a:spcPts val="0"/>
              </a:spcAft>
              <a:buFont typeface="Wingdings" pitchFamily="2" charset="2"/>
              <a:buNone/>
              <a:defRPr/>
            </a:pPr>
            <a:r>
              <a:rPr lang="en-US" sz="2400"/>
              <a:t>          Metastasis (character of thyroid metastasis).</a:t>
            </a:r>
          </a:p>
          <a:p>
            <a:pPr marL="274320" indent="-274320" eaLnBrk="1" fontAlgn="auto" hangingPunct="1">
              <a:lnSpc>
                <a:spcPct val="90000"/>
              </a:lnSpc>
              <a:spcAft>
                <a:spcPts val="0"/>
              </a:spcAft>
              <a:buFont typeface="Wingdings" pitchFamily="2" charset="2"/>
              <a:buNone/>
              <a:defRPr/>
            </a:pPr>
            <a:r>
              <a:rPr lang="en-US" sz="2400"/>
              <a:t>                  </a:t>
            </a:r>
            <a:r>
              <a:rPr lang="en-US" sz="2400" i="1"/>
              <a:t> </a:t>
            </a:r>
            <a:r>
              <a:rPr lang="en-US" sz="2000" i="1"/>
              <a:t>Parietal-solitary-fleshy-pulsating-functioning</a:t>
            </a:r>
          </a:p>
          <a:p>
            <a:pPr marL="274320" indent="-274320" eaLnBrk="1" fontAlgn="auto" hangingPunct="1">
              <a:lnSpc>
                <a:spcPct val="90000"/>
              </a:lnSpc>
              <a:spcAft>
                <a:spcPts val="0"/>
              </a:spcAft>
              <a:buFont typeface="Wingdings" pitchFamily="2" charset="2"/>
              <a:buNone/>
              <a:defRPr/>
            </a:pPr>
            <a:r>
              <a:rPr lang="en-US" sz="2400"/>
              <a:t>          Temporalis muscle atrophy in toxic goiter.</a:t>
            </a:r>
          </a:p>
          <a:p>
            <a:pPr marL="274320" indent="-274320" eaLnBrk="1" fontAlgn="auto" hangingPunct="1">
              <a:lnSpc>
                <a:spcPct val="90000"/>
              </a:lnSpc>
              <a:spcAft>
                <a:spcPts val="0"/>
              </a:spcAft>
              <a:buFont typeface="Wingdings" pitchFamily="2" charset="2"/>
              <a:buNone/>
              <a:defRPr/>
            </a:pPr>
            <a:r>
              <a:rPr lang="en-US" sz="2400"/>
              <a:t>          Hair loss in myxodema.</a:t>
            </a:r>
          </a:p>
          <a:p>
            <a:pPr marL="274320" indent="-274320" eaLnBrk="1" fontAlgn="auto" hangingPunct="1">
              <a:lnSpc>
                <a:spcPct val="90000"/>
              </a:lnSpc>
              <a:spcAft>
                <a:spcPts val="0"/>
              </a:spcAft>
              <a:buFont typeface="Wingdings" pitchFamily="2" charset="2"/>
              <a:buNone/>
              <a:defRPr/>
            </a:pPr>
            <a:endParaRPr lang="en-US" sz="2400" b="1"/>
          </a:p>
          <a:p>
            <a:pPr marL="274320" indent="-274320" eaLnBrk="1" fontAlgn="auto" hangingPunct="1">
              <a:lnSpc>
                <a:spcPct val="90000"/>
              </a:lnSpc>
              <a:spcAft>
                <a:spcPts val="0"/>
              </a:spcAft>
              <a:buFont typeface="Wingdings" pitchFamily="2" charset="2"/>
              <a:buNone/>
              <a:defRPr/>
            </a:pPr>
            <a:r>
              <a:rPr lang="en-US" sz="2400" b="1"/>
              <a:t>The face:</a:t>
            </a:r>
          </a:p>
          <a:p>
            <a:pPr marL="274320" indent="-274320" eaLnBrk="1" fontAlgn="auto" hangingPunct="1">
              <a:lnSpc>
                <a:spcPct val="90000"/>
              </a:lnSpc>
              <a:spcAft>
                <a:spcPts val="0"/>
              </a:spcAft>
              <a:buFont typeface="Wingdings" pitchFamily="2" charset="2"/>
              <a:buNone/>
              <a:defRPr/>
            </a:pPr>
            <a:r>
              <a:rPr lang="en-US" sz="2400"/>
              <a:t>        </a:t>
            </a:r>
            <a:r>
              <a:rPr lang="en-US" sz="2400" i="1"/>
              <a:t>Eye brow</a:t>
            </a:r>
            <a:r>
              <a:rPr lang="en-US" sz="2400"/>
              <a:t>: loss of outer 1/3 in myxodema.</a:t>
            </a:r>
          </a:p>
          <a:p>
            <a:pPr marL="274320" indent="-274320" eaLnBrk="1" fontAlgn="auto" hangingPunct="1">
              <a:lnSpc>
                <a:spcPct val="90000"/>
              </a:lnSpc>
              <a:spcAft>
                <a:spcPts val="0"/>
              </a:spcAft>
              <a:buFont typeface="Wingdings" pitchFamily="2" charset="2"/>
              <a:buNone/>
              <a:defRPr/>
            </a:pPr>
            <a:r>
              <a:rPr lang="en-US" sz="2400"/>
              <a:t>        </a:t>
            </a:r>
            <a:r>
              <a:rPr lang="en-US" sz="2400" i="1"/>
              <a:t>Upper eye lid</a:t>
            </a:r>
            <a:r>
              <a:rPr lang="en-US" sz="2400"/>
              <a:t>: buffness- ptosis.</a:t>
            </a:r>
          </a:p>
          <a:p>
            <a:pPr marL="274320" indent="-274320" eaLnBrk="1" fontAlgn="auto" hangingPunct="1">
              <a:lnSpc>
                <a:spcPct val="90000"/>
              </a:lnSpc>
              <a:spcAft>
                <a:spcPts val="0"/>
              </a:spcAft>
              <a:buFont typeface="Wingdings" pitchFamily="2" charset="2"/>
              <a:buNone/>
              <a:defRPr/>
            </a:pPr>
            <a:r>
              <a:rPr lang="en-US" sz="2400"/>
              <a:t>        </a:t>
            </a:r>
            <a:r>
              <a:rPr lang="en-US" sz="2400" i="1">
                <a:effectLst>
                  <a:outerShdw blurRad="38100" dist="38100" dir="2700000" algn="tl">
                    <a:srgbClr val="C0C0C0"/>
                  </a:outerShdw>
                </a:effectLst>
              </a:rPr>
              <a:t>Special eye signs.</a:t>
            </a:r>
          </a:p>
          <a:p>
            <a:pPr marL="274320" indent="-274320" eaLnBrk="1" fontAlgn="auto" hangingPunct="1">
              <a:lnSpc>
                <a:spcPct val="90000"/>
              </a:lnSpc>
              <a:spcAft>
                <a:spcPts val="0"/>
              </a:spcAft>
              <a:buFont typeface="Wingdings" pitchFamily="2" charset="2"/>
              <a:buNone/>
              <a:defRPr/>
            </a:pPr>
            <a:endParaRPr lang="en-US" sz="2400" i="1">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fontAlgn="auto" hangingPunct="1">
              <a:spcAft>
                <a:spcPts val="0"/>
              </a:spcAft>
              <a:defRPr/>
            </a:pPr>
            <a:r>
              <a:rPr lang="en-US" sz="3600" i="1"/>
              <a:t>Examination</a:t>
            </a:r>
            <a:r>
              <a:rPr lang="en-US" sz="3600"/>
              <a:t/>
            </a:r>
            <a:br>
              <a:rPr lang="en-US" sz="3600"/>
            </a:br>
            <a:r>
              <a:rPr lang="en-US" sz="3600"/>
              <a:t>1-General examination</a:t>
            </a:r>
          </a:p>
        </p:txBody>
      </p:sp>
      <p:sp>
        <p:nvSpPr>
          <p:cNvPr id="33795" name="Rectangle 3"/>
          <p:cNvSpPr>
            <a:spLocks noGrp="1" noChangeArrowheads="1"/>
          </p:cNvSpPr>
          <p:nvPr>
            <p:ph idx="1"/>
          </p:nvPr>
        </p:nvSpPr>
        <p:spPr>
          <a:xfrm>
            <a:off x="755650" y="1989138"/>
            <a:ext cx="7843838" cy="4608512"/>
          </a:xfrm>
        </p:spPr>
        <p:txBody>
          <a:bodyPr>
            <a:normAutofit/>
          </a:bodyPr>
          <a:lstStyle/>
          <a:p>
            <a:pPr marL="274320" indent="-274320" eaLnBrk="1" fontAlgn="auto" hangingPunct="1">
              <a:lnSpc>
                <a:spcPct val="80000"/>
              </a:lnSpc>
              <a:spcAft>
                <a:spcPts val="0"/>
              </a:spcAft>
              <a:buFont typeface="Wingdings" pitchFamily="2" charset="2"/>
              <a:buNone/>
              <a:defRPr/>
            </a:pPr>
            <a:r>
              <a:rPr lang="en-US" sz="2400" i="1">
                <a:effectLst>
                  <a:outerShdw blurRad="38100" dist="38100" dir="2700000" algn="tl">
                    <a:srgbClr val="C0C0C0"/>
                  </a:outerShdw>
                </a:effectLst>
              </a:rPr>
              <a:t>Special eye signs:</a:t>
            </a:r>
          </a:p>
          <a:p>
            <a:pPr marL="274320" indent="-274320" eaLnBrk="1" fontAlgn="auto" hangingPunct="1">
              <a:lnSpc>
                <a:spcPct val="80000"/>
              </a:lnSpc>
              <a:spcAft>
                <a:spcPts val="0"/>
              </a:spcAft>
              <a:buFont typeface="Wingdings" pitchFamily="2" charset="2"/>
              <a:buNone/>
              <a:defRPr/>
            </a:pPr>
            <a:r>
              <a:rPr lang="en-US" sz="1600"/>
              <a:t>Examination of the eye in toxic goiter, the following sings may be elicited:</a:t>
            </a:r>
            <a:endParaRPr lang="en-US" sz="1600" b="1" i="1" u="sng"/>
          </a:p>
          <a:p>
            <a:pPr marL="274320" indent="-274320" algn="ctr" eaLnBrk="1" fontAlgn="auto" hangingPunct="1">
              <a:lnSpc>
                <a:spcPct val="80000"/>
              </a:lnSpc>
              <a:spcAft>
                <a:spcPts val="0"/>
              </a:spcAft>
              <a:buFont typeface="Wingdings" pitchFamily="2" charset="2"/>
              <a:buNone/>
              <a:defRPr/>
            </a:pPr>
            <a:endParaRPr lang="en-US" sz="2000" b="1" i="1"/>
          </a:p>
          <a:p>
            <a:pPr marL="274320" indent="-274320" algn="ctr" eaLnBrk="1" fontAlgn="auto" hangingPunct="1">
              <a:lnSpc>
                <a:spcPct val="80000"/>
              </a:lnSpc>
              <a:spcAft>
                <a:spcPts val="0"/>
              </a:spcAft>
              <a:buFont typeface="Wingdings" pitchFamily="2" charset="2"/>
              <a:buNone/>
              <a:defRPr/>
            </a:pPr>
            <a:r>
              <a:rPr lang="en-US" sz="2000" b="1" i="1"/>
              <a:t>Exophthalmos</a:t>
            </a:r>
            <a:r>
              <a:rPr lang="en-US" sz="1600" b="1" i="1" u="sng"/>
              <a:t> </a:t>
            </a:r>
            <a:endParaRPr lang="en-US" sz="1600"/>
          </a:p>
          <a:p>
            <a:pPr marL="274320" indent="-274320" eaLnBrk="1" fontAlgn="auto" hangingPunct="1">
              <a:lnSpc>
                <a:spcPct val="80000"/>
              </a:lnSpc>
              <a:spcAft>
                <a:spcPts val="0"/>
              </a:spcAft>
              <a:buFont typeface="Wingdings" pitchFamily="2" charset="2"/>
              <a:buNone/>
              <a:defRPr/>
            </a:pPr>
            <a:r>
              <a:rPr lang="en-US" sz="1600"/>
              <a:t>Rim of sclera seen around the iris.</a:t>
            </a:r>
          </a:p>
          <a:p>
            <a:pPr marL="274320" indent="-274320" eaLnBrk="1" fontAlgn="auto" hangingPunct="1">
              <a:lnSpc>
                <a:spcPct val="80000"/>
              </a:lnSpc>
              <a:spcAft>
                <a:spcPts val="0"/>
              </a:spcAft>
              <a:buFont typeface="Wingdings" pitchFamily="2" charset="2"/>
              <a:buNone/>
              <a:defRPr/>
            </a:pPr>
            <a:r>
              <a:rPr lang="en-US" sz="1600"/>
              <a:t>Assess by standing behind the patient and tilting head backwards. Examine the protrusion of the eyeball in relation to the superciliary ridges.</a:t>
            </a:r>
          </a:p>
          <a:p>
            <a:pPr marL="274320" indent="-274320" eaLnBrk="1" fontAlgn="auto" hangingPunct="1">
              <a:lnSpc>
                <a:spcPct val="80000"/>
              </a:lnSpc>
              <a:spcAft>
                <a:spcPts val="0"/>
              </a:spcAft>
              <a:buFont typeface="Wingdings" pitchFamily="2" charset="2"/>
              <a:buNone/>
              <a:defRPr/>
            </a:pPr>
            <a:endParaRPr lang="en-US" sz="1600"/>
          </a:p>
          <a:p>
            <a:pPr marL="274320" indent="-274320" eaLnBrk="1" fontAlgn="auto" hangingPunct="1">
              <a:lnSpc>
                <a:spcPct val="80000"/>
              </a:lnSpc>
              <a:spcAft>
                <a:spcPts val="0"/>
              </a:spcAft>
              <a:buFont typeface="Wingdings" pitchFamily="2" charset="2"/>
              <a:buNone/>
              <a:defRPr/>
            </a:pPr>
            <a:r>
              <a:rPr lang="en-US" sz="1600">
                <a:latin typeface="Arial"/>
              </a:rPr>
              <a:t>•</a:t>
            </a:r>
            <a:r>
              <a:rPr lang="en-US" sz="1600"/>
              <a:t> </a:t>
            </a:r>
            <a:r>
              <a:rPr lang="en-US" sz="1600" i="1">
                <a:effectLst>
                  <a:outerShdw blurRad="38100" dist="38100" dir="2700000" algn="tl">
                    <a:srgbClr val="C0C0C0"/>
                  </a:outerShdw>
                </a:effectLst>
              </a:rPr>
              <a:t>Mild:</a:t>
            </a:r>
          </a:p>
          <a:p>
            <a:pPr marL="274320" indent="-274320" eaLnBrk="1" fontAlgn="auto" hangingPunct="1">
              <a:lnSpc>
                <a:spcPct val="80000"/>
              </a:lnSpc>
              <a:spcAft>
                <a:spcPts val="0"/>
              </a:spcAft>
              <a:buFont typeface="Wingdings" pitchFamily="2" charset="2"/>
              <a:buNone/>
              <a:defRPr/>
            </a:pPr>
            <a:r>
              <a:rPr lang="en-US" sz="1600"/>
              <a:t>      widening of palpebral fissure due to lid retraction (Stellwag's sign)</a:t>
            </a:r>
          </a:p>
          <a:p>
            <a:pPr marL="274320" indent="-274320" eaLnBrk="1" fontAlgn="auto" hangingPunct="1">
              <a:lnSpc>
                <a:spcPct val="80000"/>
              </a:lnSpc>
              <a:spcAft>
                <a:spcPts val="0"/>
              </a:spcAft>
              <a:buFont typeface="Wingdings" pitchFamily="2" charset="2"/>
              <a:buNone/>
              <a:defRPr/>
            </a:pPr>
            <a:r>
              <a:rPr lang="en-US" sz="1600">
                <a:latin typeface="Arial"/>
              </a:rPr>
              <a:t>  </a:t>
            </a:r>
            <a:r>
              <a:rPr lang="en-US" sz="1600"/>
              <a:t>    lid lag may also be present</a:t>
            </a:r>
          </a:p>
          <a:p>
            <a:pPr marL="274320" indent="-274320" eaLnBrk="1" fontAlgn="auto" hangingPunct="1">
              <a:lnSpc>
                <a:spcPct val="80000"/>
              </a:lnSpc>
              <a:spcAft>
                <a:spcPts val="0"/>
              </a:spcAft>
              <a:buFont typeface="Wingdings" pitchFamily="2" charset="2"/>
              <a:buNone/>
              <a:defRPr/>
            </a:pPr>
            <a:r>
              <a:rPr lang="en-US" sz="1600">
                <a:latin typeface="Arial"/>
              </a:rPr>
              <a:t>•</a:t>
            </a:r>
            <a:r>
              <a:rPr lang="en-US" sz="1600"/>
              <a:t> </a:t>
            </a:r>
            <a:r>
              <a:rPr lang="en-US" sz="1600" i="1">
                <a:effectLst>
                  <a:outerShdw blurRad="38100" dist="38100" dir="2700000" algn="tl">
                    <a:srgbClr val="C0C0C0"/>
                  </a:outerShdw>
                </a:effectLst>
              </a:rPr>
              <a:t>Moderate :</a:t>
            </a:r>
            <a:r>
              <a:rPr lang="en-US" sz="1600"/>
              <a:t/>
            </a:r>
            <a:br>
              <a:rPr lang="en-US" sz="1600"/>
            </a:br>
            <a:r>
              <a:rPr lang="en-US" sz="1600"/>
              <a:t>    actual bulging due to orbital deposition of fat </a:t>
            </a:r>
            <a:r>
              <a:rPr lang="en-US" sz="1600" i="1"/>
              <a:t>(retro-bulbar fat)</a:t>
            </a:r>
          </a:p>
          <a:p>
            <a:pPr marL="274320" indent="-274320" eaLnBrk="1" fontAlgn="auto" hangingPunct="1">
              <a:lnSpc>
                <a:spcPct val="80000"/>
              </a:lnSpc>
              <a:spcAft>
                <a:spcPts val="0"/>
              </a:spcAft>
              <a:buFont typeface="Wingdings" pitchFamily="2" charset="2"/>
              <a:buNone/>
              <a:defRPr/>
            </a:pPr>
            <a:r>
              <a:rPr lang="en-US" sz="1600">
                <a:latin typeface="Arial"/>
              </a:rPr>
              <a:t> </a:t>
            </a:r>
            <a:r>
              <a:rPr lang="en-US" sz="1600"/>
              <a:t>        absence of wrinkling of forehead when patient looks up (Jeffrey's sign)</a:t>
            </a:r>
          </a:p>
          <a:p>
            <a:pPr marL="274320" indent="-274320" eaLnBrk="1" fontAlgn="auto" hangingPunct="1">
              <a:lnSpc>
                <a:spcPct val="80000"/>
              </a:lnSpc>
              <a:spcAft>
                <a:spcPts val="0"/>
              </a:spcAft>
              <a:buFont typeface="Wingdings" pitchFamily="2" charset="2"/>
              <a:buNone/>
              <a:defRPr/>
            </a:pPr>
            <a:r>
              <a:rPr lang="en-US" sz="1600">
                <a:latin typeface="Arial"/>
              </a:rPr>
              <a:t>•</a:t>
            </a:r>
            <a:r>
              <a:rPr lang="en-US" sz="1600"/>
              <a:t> </a:t>
            </a:r>
            <a:r>
              <a:rPr lang="en-US" sz="1600" i="1">
                <a:effectLst>
                  <a:outerShdw blurRad="38100" dist="38100" dir="2700000" algn="tl">
                    <a:srgbClr val="C0C0C0"/>
                  </a:outerShdw>
                </a:effectLst>
              </a:rPr>
              <a:t>Severe:</a:t>
            </a:r>
          </a:p>
          <a:p>
            <a:pPr marL="274320" indent="-274320" eaLnBrk="1" fontAlgn="auto" hangingPunct="1">
              <a:lnSpc>
                <a:spcPct val="80000"/>
              </a:lnSpc>
              <a:spcAft>
                <a:spcPts val="0"/>
              </a:spcAft>
              <a:buFont typeface="Wingdings" pitchFamily="2" charset="2"/>
              <a:buNone/>
              <a:defRPr/>
            </a:pPr>
            <a:r>
              <a:rPr lang="en-US" sz="1600"/>
              <a:t>      intraorbital oedema with congestion, raised intraocular pressure and muscle     paresis resulting in diplopia (ophthalmoplegia)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fontAlgn="auto" hangingPunct="1">
              <a:spcAft>
                <a:spcPts val="0"/>
              </a:spcAft>
              <a:defRPr/>
            </a:pPr>
            <a:r>
              <a:rPr lang="en-US" sz="3600" i="1">
                <a:effectLst>
                  <a:outerShdw blurRad="38100" dist="38100" dir="2700000" algn="tl">
                    <a:srgbClr val="C0C0C0"/>
                  </a:outerShdw>
                </a:effectLst>
              </a:rPr>
              <a:t>          Special eye signs</a:t>
            </a:r>
          </a:p>
        </p:txBody>
      </p:sp>
      <p:sp>
        <p:nvSpPr>
          <p:cNvPr id="45059" name="Rectangle 3"/>
          <p:cNvSpPr>
            <a:spLocks noGrp="1" noChangeArrowheads="1"/>
          </p:cNvSpPr>
          <p:nvPr>
            <p:ph idx="1"/>
          </p:nvPr>
        </p:nvSpPr>
        <p:spPr>
          <a:xfrm>
            <a:off x="8748713" y="6524625"/>
            <a:ext cx="139700" cy="73025"/>
          </a:xfrm>
        </p:spPr>
        <p:txBody>
          <a:bodyPr>
            <a:normAutofit fontScale="25000" lnSpcReduction="20000"/>
          </a:bodyPr>
          <a:lstStyle/>
          <a:p>
            <a:pPr marL="274320" indent="-274320" eaLnBrk="1" fontAlgn="auto" hangingPunct="1">
              <a:lnSpc>
                <a:spcPct val="80000"/>
              </a:lnSpc>
              <a:spcAft>
                <a:spcPts val="0"/>
              </a:spcAft>
              <a:buFont typeface="Wingdings 2"/>
              <a:buChar char=""/>
              <a:defRPr/>
            </a:pPr>
            <a:endParaRPr lang="en-US" sz="800"/>
          </a:p>
        </p:txBody>
      </p:sp>
      <p:pic>
        <p:nvPicPr>
          <p:cNvPr id="23556" name="Picture 6" descr="AHMED"/>
          <p:cNvPicPr>
            <a:picLocks noChangeAspect="1" noChangeArrowheads="1"/>
          </p:cNvPicPr>
          <p:nvPr/>
        </p:nvPicPr>
        <p:blipFill>
          <a:blip r:embed="rId2"/>
          <a:srcRect/>
          <a:stretch>
            <a:fillRect/>
          </a:stretch>
        </p:blipFill>
        <p:spPr bwMode="auto">
          <a:xfrm>
            <a:off x="2771775" y="2276475"/>
            <a:ext cx="3313113" cy="3160713"/>
          </a:xfrm>
          <a:prstGeom prst="rect">
            <a:avLst/>
          </a:prstGeom>
          <a:noFill/>
          <a:ln w="9525">
            <a:noFill/>
            <a:miter lim="800000"/>
            <a:headEnd/>
            <a:tailEnd/>
          </a:ln>
        </p:spPr>
      </p:pic>
      <p:sp>
        <p:nvSpPr>
          <p:cNvPr id="45063" name="Rectangle 7"/>
          <p:cNvSpPr>
            <a:spLocks noChangeArrowheads="1"/>
          </p:cNvSpPr>
          <p:nvPr/>
        </p:nvSpPr>
        <p:spPr bwMode="auto">
          <a:xfrm>
            <a:off x="2816225" y="5734050"/>
            <a:ext cx="3165475" cy="366713"/>
          </a:xfrm>
          <a:prstGeom prst="rect">
            <a:avLst/>
          </a:prstGeom>
          <a:noFill/>
          <a:ln w="9525">
            <a:noFill/>
            <a:miter lim="800000"/>
            <a:headEnd/>
            <a:tailEnd/>
          </a:ln>
          <a:effectLst/>
        </p:spPr>
        <p:txBody>
          <a:bodyPr wrap="none">
            <a:spAutoFit/>
          </a:bodyPr>
          <a:lstStyle/>
          <a:p>
            <a:pPr algn="ctr">
              <a:defRPr/>
            </a:pPr>
            <a:r>
              <a:rPr lang="en-US" i="1">
                <a:effectLst>
                  <a:outerShdw blurRad="38100" dist="38100" dir="2700000" algn="tl">
                    <a:srgbClr val="C0C0C0"/>
                  </a:outerShdw>
                </a:effectLst>
                <a:latin typeface="Franklin Gothic Medium" pitchFamily="34" charset="0"/>
                <a:cs typeface="Arial" charset="0"/>
              </a:rPr>
              <a:t>Exophthalmos</a:t>
            </a:r>
            <a:r>
              <a:rPr lang="en-US">
                <a:cs typeface="Arial" charset="0"/>
              </a:rPr>
              <a:t> </a:t>
            </a:r>
            <a:r>
              <a:rPr lang="en-US" i="1">
                <a:effectLst>
                  <a:outerShdw blurRad="38100" dist="38100" dir="2700000" algn="tl">
                    <a:srgbClr val="C0C0C0"/>
                  </a:outerShdw>
                </a:effectLst>
                <a:latin typeface="Franklin Gothic Medium" pitchFamily="34" charset="0"/>
                <a:cs typeface="Arial" charset="0"/>
              </a:rPr>
              <a:t>of the right eye.</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fontAlgn="auto" hangingPunct="1">
              <a:spcAft>
                <a:spcPts val="0"/>
              </a:spcAft>
              <a:defRPr/>
            </a:pPr>
            <a:r>
              <a:rPr lang="en-US" sz="3600" i="1">
                <a:effectLst>
                  <a:outerShdw blurRad="38100" dist="38100" dir="2700000" algn="tl">
                    <a:srgbClr val="C0C0C0"/>
                  </a:outerShdw>
                </a:effectLst>
              </a:rPr>
              <a:t>          Special eye signs</a:t>
            </a:r>
          </a:p>
        </p:txBody>
      </p:sp>
      <p:sp>
        <p:nvSpPr>
          <p:cNvPr id="47107" name="Rectangle 3"/>
          <p:cNvSpPr>
            <a:spLocks noGrp="1" noChangeArrowheads="1"/>
          </p:cNvSpPr>
          <p:nvPr>
            <p:ph idx="1"/>
          </p:nvPr>
        </p:nvSpPr>
        <p:spPr>
          <a:xfrm>
            <a:off x="1258888" y="5373688"/>
            <a:ext cx="5391150" cy="474662"/>
          </a:xfrm>
        </p:spPr>
        <p:txBody>
          <a:bodyPr>
            <a:normAutofit/>
          </a:bodyPr>
          <a:lstStyle/>
          <a:p>
            <a:pPr marL="274320" indent="-274320" eaLnBrk="1" fontAlgn="auto" hangingPunct="1">
              <a:lnSpc>
                <a:spcPct val="80000"/>
              </a:lnSpc>
              <a:spcAft>
                <a:spcPts val="0"/>
              </a:spcAft>
              <a:buFont typeface="Wingdings" pitchFamily="2" charset="2"/>
              <a:buNone/>
              <a:defRPr/>
            </a:pPr>
            <a:r>
              <a:rPr lang="en-US" sz="1800" i="1">
                <a:effectLst>
                  <a:outerShdw blurRad="38100" dist="38100" dir="2700000" algn="tl">
                    <a:srgbClr val="C0C0C0"/>
                  </a:outerShdw>
                </a:effectLst>
                <a:latin typeface="Franklin Gothic Medium" pitchFamily="34" charset="0"/>
              </a:rPr>
              <a:t>                              Side view of Exophthalmos</a:t>
            </a:r>
            <a:r>
              <a:rPr lang="en-US" sz="2800"/>
              <a:t>. </a:t>
            </a:r>
          </a:p>
        </p:txBody>
      </p:sp>
      <p:pic>
        <p:nvPicPr>
          <p:cNvPr id="24580" name="Picture 4" descr="untitled3"/>
          <p:cNvPicPr>
            <a:picLocks noChangeAspect="1" noChangeArrowheads="1"/>
          </p:cNvPicPr>
          <p:nvPr/>
        </p:nvPicPr>
        <p:blipFill>
          <a:blip r:embed="rId2"/>
          <a:srcRect/>
          <a:stretch>
            <a:fillRect/>
          </a:stretch>
        </p:blipFill>
        <p:spPr bwMode="auto">
          <a:xfrm>
            <a:off x="3203575" y="2565400"/>
            <a:ext cx="2352675" cy="25923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fontAlgn="auto" hangingPunct="1">
              <a:spcAft>
                <a:spcPts val="0"/>
              </a:spcAft>
              <a:defRPr/>
            </a:pPr>
            <a:r>
              <a:rPr lang="en-US" sz="3600"/>
              <a:t>Personal history</a:t>
            </a:r>
          </a:p>
        </p:txBody>
      </p:sp>
      <p:sp>
        <p:nvSpPr>
          <p:cNvPr id="7171" name="Rectangle 3"/>
          <p:cNvSpPr>
            <a:spLocks noGrp="1" noChangeArrowheads="1"/>
          </p:cNvSpPr>
          <p:nvPr>
            <p:ph idx="1"/>
          </p:nvPr>
        </p:nvSpPr>
        <p:spPr>
          <a:xfrm>
            <a:off x="1187450" y="1989138"/>
            <a:ext cx="7772400" cy="4114800"/>
          </a:xfrm>
        </p:spPr>
        <p:txBody>
          <a:bodyPr/>
          <a:lstStyle/>
          <a:p>
            <a:pPr eaLnBrk="1" hangingPunct="1">
              <a:lnSpc>
                <a:spcPct val="80000"/>
              </a:lnSpc>
              <a:buFont typeface="Wingdings" pitchFamily="2" charset="2"/>
              <a:buNone/>
            </a:pPr>
            <a:r>
              <a:rPr lang="en-US" sz="2400" b="1" smtClean="0">
                <a:cs typeface="Tahoma" pitchFamily="34" charset="0"/>
              </a:rPr>
              <a:t>Name</a:t>
            </a:r>
            <a:r>
              <a:rPr lang="en-US" sz="2400" smtClean="0">
                <a:cs typeface="Tahoma" pitchFamily="34" charset="0"/>
              </a:rPr>
              <a:t> </a:t>
            </a:r>
          </a:p>
          <a:p>
            <a:pPr eaLnBrk="1" hangingPunct="1">
              <a:lnSpc>
                <a:spcPct val="80000"/>
              </a:lnSpc>
              <a:buFont typeface="Wingdings" pitchFamily="2" charset="2"/>
              <a:buNone/>
            </a:pPr>
            <a:endParaRPr lang="en-US" sz="2400" smtClean="0">
              <a:cs typeface="Tahoma" pitchFamily="34" charset="0"/>
            </a:endParaRPr>
          </a:p>
          <a:p>
            <a:pPr eaLnBrk="1" hangingPunct="1">
              <a:lnSpc>
                <a:spcPct val="80000"/>
              </a:lnSpc>
              <a:buFont typeface="Wingdings" pitchFamily="2" charset="2"/>
              <a:buNone/>
            </a:pPr>
            <a:r>
              <a:rPr lang="en-US" sz="2400" b="1" smtClean="0">
                <a:cs typeface="Tahoma" pitchFamily="34" charset="0"/>
              </a:rPr>
              <a:t>Age</a:t>
            </a:r>
            <a:r>
              <a:rPr lang="en-US" sz="2400" smtClean="0">
                <a:cs typeface="Tahoma" pitchFamily="34" charset="0"/>
              </a:rPr>
              <a:t> : </a:t>
            </a:r>
            <a:r>
              <a:rPr lang="en-US" sz="1800" smtClean="0">
                <a:cs typeface="Tahoma" pitchFamily="34" charset="0"/>
              </a:rPr>
              <a:t>Age of the patient can aid to the provisional clinical diagnosis.</a:t>
            </a:r>
          </a:p>
          <a:p>
            <a:pPr eaLnBrk="1" hangingPunct="1">
              <a:lnSpc>
                <a:spcPct val="80000"/>
              </a:lnSpc>
              <a:buFont typeface="Wingdings" pitchFamily="2" charset="2"/>
              <a:buNone/>
            </a:pPr>
            <a:r>
              <a:rPr lang="en-US" sz="1200" smtClean="0">
                <a:latin typeface="Verdana" pitchFamily="34" charset="0"/>
                <a:cs typeface="Tahoma" pitchFamily="34" charset="0"/>
              </a:rPr>
              <a:t>      </a:t>
            </a:r>
          </a:p>
          <a:p>
            <a:pPr eaLnBrk="1" hangingPunct="1">
              <a:lnSpc>
                <a:spcPct val="80000"/>
              </a:lnSpc>
              <a:buFont typeface="Wingdings" pitchFamily="2" charset="2"/>
              <a:buNone/>
            </a:pPr>
            <a:r>
              <a:rPr lang="en-US" sz="1200" smtClean="0">
                <a:latin typeface="Verdana" pitchFamily="34" charset="0"/>
                <a:cs typeface="Tahoma" pitchFamily="34" charset="0"/>
              </a:rPr>
              <a:t>i.e. Thyroid swelling </a:t>
            </a:r>
          </a:p>
          <a:p>
            <a:pPr eaLnBrk="1" hangingPunct="1">
              <a:lnSpc>
                <a:spcPct val="80000"/>
              </a:lnSpc>
              <a:buFont typeface="Wingdings" pitchFamily="2" charset="2"/>
              <a:buNone/>
            </a:pPr>
            <a:r>
              <a:rPr lang="en-US" sz="1200" smtClean="0">
                <a:latin typeface="Verdana" pitchFamily="34" charset="0"/>
                <a:cs typeface="Tahoma" pitchFamily="34" charset="0"/>
              </a:rPr>
              <a:t>              </a:t>
            </a:r>
            <a:r>
              <a:rPr lang="en-US" sz="1200" b="1" i="1" smtClean="0">
                <a:latin typeface="Verdana" pitchFamily="34" charset="0"/>
                <a:cs typeface="Tahoma" pitchFamily="34" charset="0"/>
              </a:rPr>
              <a:t>Since birth</a:t>
            </a:r>
            <a:r>
              <a:rPr lang="en-US" sz="1200" smtClean="0">
                <a:latin typeface="Verdana" pitchFamily="34" charset="0"/>
                <a:cs typeface="Tahoma" pitchFamily="34" charset="0"/>
              </a:rPr>
              <a:t>   e.g. cretinism with goitre.</a:t>
            </a:r>
          </a:p>
          <a:p>
            <a:pPr eaLnBrk="1" hangingPunct="1">
              <a:lnSpc>
                <a:spcPct val="80000"/>
              </a:lnSpc>
              <a:buFont typeface="Wingdings" pitchFamily="2" charset="2"/>
              <a:buNone/>
            </a:pPr>
            <a:r>
              <a:rPr lang="en-US" sz="1200" smtClean="0">
                <a:latin typeface="Verdana" pitchFamily="34" charset="0"/>
                <a:cs typeface="Tahoma" pitchFamily="34" charset="0"/>
              </a:rPr>
              <a:t>              </a:t>
            </a:r>
            <a:r>
              <a:rPr lang="en-US" sz="1200" b="1" i="1" smtClean="0">
                <a:latin typeface="Verdana" pitchFamily="34" charset="0"/>
                <a:cs typeface="Tahoma" pitchFamily="34" charset="0"/>
              </a:rPr>
              <a:t>Puberty</a:t>
            </a:r>
            <a:r>
              <a:rPr lang="en-US" sz="1200" smtClean="0">
                <a:latin typeface="Verdana" pitchFamily="34" charset="0"/>
                <a:cs typeface="Tahoma" pitchFamily="34" charset="0"/>
              </a:rPr>
              <a:t>       e.g. physiological goitre, solitary nodule </a:t>
            </a:r>
            <a:r>
              <a:rPr lang="en-US" sz="1200" i="1" smtClean="0">
                <a:latin typeface="Verdana" pitchFamily="34" charset="0"/>
                <a:cs typeface="Tahoma" pitchFamily="34" charset="0"/>
              </a:rPr>
              <a:t>(papillary carcinoma)</a:t>
            </a:r>
          </a:p>
          <a:p>
            <a:pPr eaLnBrk="1" hangingPunct="1">
              <a:lnSpc>
                <a:spcPct val="80000"/>
              </a:lnSpc>
              <a:buFont typeface="Wingdings" pitchFamily="2" charset="2"/>
              <a:buNone/>
            </a:pPr>
            <a:r>
              <a:rPr lang="en-US" sz="1200" smtClean="0">
                <a:latin typeface="Verdana" pitchFamily="34" charset="0"/>
                <a:cs typeface="Tahoma" pitchFamily="34" charset="0"/>
              </a:rPr>
              <a:t>              </a:t>
            </a:r>
            <a:r>
              <a:rPr lang="en-US" sz="1200" b="1" i="1" smtClean="0">
                <a:latin typeface="Verdana" pitchFamily="34" charset="0"/>
                <a:cs typeface="Tahoma" pitchFamily="34" charset="0"/>
              </a:rPr>
              <a:t>25-35 years</a:t>
            </a:r>
            <a:r>
              <a:rPr lang="en-US" sz="1200" smtClean="0">
                <a:latin typeface="Verdana" pitchFamily="34" charset="0"/>
                <a:cs typeface="Tahoma" pitchFamily="34" charset="0"/>
              </a:rPr>
              <a:t> e.g. diffuse toxic goitre, SMNG</a:t>
            </a:r>
          </a:p>
          <a:p>
            <a:pPr eaLnBrk="1" hangingPunct="1">
              <a:lnSpc>
                <a:spcPct val="80000"/>
              </a:lnSpc>
              <a:buFont typeface="Wingdings" pitchFamily="2" charset="2"/>
              <a:buNone/>
            </a:pPr>
            <a:r>
              <a:rPr lang="en-US" sz="1200" smtClean="0">
                <a:latin typeface="Verdana" pitchFamily="34" charset="0"/>
                <a:cs typeface="Tahoma" pitchFamily="34" charset="0"/>
              </a:rPr>
              <a:t>              </a:t>
            </a:r>
            <a:r>
              <a:rPr lang="en-US" sz="1200" b="1" i="1" smtClean="0">
                <a:latin typeface="Verdana" pitchFamily="34" charset="0"/>
                <a:cs typeface="Tahoma" pitchFamily="34" charset="0"/>
              </a:rPr>
              <a:t>40-45</a:t>
            </a:r>
            <a:r>
              <a:rPr lang="en-US" sz="1200" smtClean="0">
                <a:latin typeface="Verdana" pitchFamily="34" charset="0"/>
                <a:cs typeface="Tahoma" pitchFamily="34" charset="0"/>
              </a:rPr>
              <a:t>           e.g. multinodular goitre ,follicular carcinoma, autoimmune.</a:t>
            </a:r>
          </a:p>
          <a:p>
            <a:pPr eaLnBrk="1" hangingPunct="1">
              <a:lnSpc>
                <a:spcPct val="80000"/>
              </a:lnSpc>
              <a:buFont typeface="Wingdings" pitchFamily="2" charset="2"/>
              <a:buNone/>
            </a:pPr>
            <a:r>
              <a:rPr lang="en-US" sz="1200" smtClean="0">
                <a:latin typeface="Verdana" pitchFamily="34" charset="0"/>
                <a:cs typeface="Tahoma" pitchFamily="34" charset="0"/>
              </a:rPr>
              <a:t>              </a:t>
            </a:r>
            <a:r>
              <a:rPr lang="en-US" sz="1200" b="1" i="1" smtClean="0">
                <a:latin typeface="Verdana" pitchFamily="34" charset="0"/>
                <a:cs typeface="Tahoma" pitchFamily="34" charset="0"/>
              </a:rPr>
              <a:t>50-60           </a:t>
            </a:r>
            <a:r>
              <a:rPr lang="en-US" sz="1200" smtClean="0">
                <a:latin typeface="Verdana" pitchFamily="34" charset="0"/>
                <a:cs typeface="Tahoma" pitchFamily="34" charset="0"/>
              </a:rPr>
              <a:t>e.g. anaplastic carcinoma.</a:t>
            </a:r>
            <a:endParaRPr lang="en-US" sz="900" smtClean="0">
              <a:latin typeface="Verdana" pitchFamily="34" charset="0"/>
              <a:cs typeface="Tahoma" pitchFamily="34" charset="0"/>
            </a:endParaRPr>
          </a:p>
          <a:p>
            <a:pPr eaLnBrk="1" hangingPunct="1">
              <a:lnSpc>
                <a:spcPct val="80000"/>
              </a:lnSpc>
              <a:buFont typeface="Wingdings" pitchFamily="2" charset="2"/>
              <a:buNone/>
            </a:pPr>
            <a:r>
              <a:rPr lang="en-US" sz="2400" b="1" smtClean="0">
                <a:cs typeface="Tahoma" pitchFamily="34" charset="0"/>
              </a:rPr>
              <a:t>Sex</a:t>
            </a:r>
            <a:r>
              <a:rPr lang="en-US" sz="2400" smtClean="0">
                <a:cs typeface="Tahoma" pitchFamily="34" charset="0"/>
              </a:rPr>
              <a:t> : </a:t>
            </a:r>
            <a:r>
              <a:rPr lang="en-US" sz="1800" smtClean="0">
                <a:cs typeface="Tahoma" pitchFamily="34" charset="0"/>
              </a:rPr>
              <a:t>Goitre is more common in female</a:t>
            </a:r>
            <a:r>
              <a:rPr lang="en-US" sz="2400" smtClean="0">
                <a:cs typeface="Tahoma" pitchFamily="34" charset="0"/>
              </a:rPr>
              <a:t> </a:t>
            </a:r>
            <a:r>
              <a:rPr lang="en-US" sz="1800" smtClean="0">
                <a:cs typeface="Tahoma" pitchFamily="34" charset="0"/>
              </a:rPr>
              <a:t>than male.</a:t>
            </a:r>
          </a:p>
          <a:p>
            <a:pPr eaLnBrk="1" hangingPunct="1">
              <a:lnSpc>
                <a:spcPct val="80000"/>
              </a:lnSpc>
              <a:buFont typeface="Wingdings" pitchFamily="2" charset="2"/>
              <a:buNone/>
            </a:pPr>
            <a:endParaRPr lang="en-US" sz="2400" smtClean="0">
              <a:cs typeface="Tahoma" pitchFamily="34" charset="0"/>
            </a:endParaRPr>
          </a:p>
          <a:p>
            <a:pPr eaLnBrk="1" hangingPunct="1">
              <a:lnSpc>
                <a:spcPct val="80000"/>
              </a:lnSpc>
              <a:buFont typeface="Wingdings" pitchFamily="2" charset="2"/>
              <a:buNone/>
            </a:pPr>
            <a:r>
              <a:rPr lang="en-US" sz="2400" b="1" smtClean="0">
                <a:cs typeface="Tahoma" pitchFamily="34" charset="0"/>
              </a:rPr>
              <a:t>Residence</a:t>
            </a:r>
            <a:r>
              <a:rPr lang="en-US" sz="2400" smtClean="0">
                <a:cs typeface="Tahoma" pitchFamily="34" charset="0"/>
              </a:rPr>
              <a:t> : </a:t>
            </a:r>
            <a:r>
              <a:rPr lang="en-US" sz="1800" smtClean="0">
                <a:cs typeface="Tahoma" pitchFamily="34" charset="0"/>
              </a:rPr>
              <a:t>Nodular goitre is common in some localities than others.</a:t>
            </a:r>
          </a:p>
          <a:p>
            <a:pPr eaLnBrk="1" hangingPunct="1">
              <a:lnSpc>
                <a:spcPct val="80000"/>
              </a:lnSpc>
              <a:buFont typeface="Wingdings" pitchFamily="2" charset="2"/>
              <a:buNone/>
            </a:pPr>
            <a:endParaRPr lang="en-US" sz="1800" smtClean="0">
              <a:cs typeface="Tahoma"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fontAlgn="auto" hangingPunct="1">
              <a:spcAft>
                <a:spcPts val="0"/>
              </a:spcAft>
              <a:defRPr/>
            </a:pPr>
            <a:r>
              <a:rPr lang="en-US" sz="3600" i="1">
                <a:effectLst>
                  <a:outerShdw blurRad="38100" dist="38100" dir="2700000" algn="tl">
                    <a:srgbClr val="C0C0C0"/>
                  </a:outerShdw>
                </a:effectLst>
              </a:rPr>
              <a:t>          Special eye signs</a:t>
            </a:r>
          </a:p>
        </p:txBody>
      </p:sp>
      <p:sp>
        <p:nvSpPr>
          <p:cNvPr id="46083" name="Rectangle 3"/>
          <p:cNvSpPr>
            <a:spLocks noGrp="1" noChangeArrowheads="1"/>
          </p:cNvSpPr>
          <p:nvPr>
            <p:ph idx="1"/>
          </p:nvPr>
        </p:nvSpPr>
        <p:spPr>
          <a:xfrm>
            <a:off x="468313" y="5373688"/>
            <a:ext cx="7767637" cy="979487"/>
          </a:xfrm>
        </p:spPr>
        <p:txBody>
          <a:bodyPr>
            <a:normAutofit/>
          </a:bodyPr>
          <a:lstStyle/>
          <a:p>
            <a:pPr marL="274320" indent="-274320" algn="ctr" eaLnBrk="1" fontAlgn="auto" hangingPunct="1">
              <a:lnSpc>
                <a:spcPct val="90000"/>
              </a:lnSpc>
              <a:spcAft>
                <a:spcPts val="0"/>
              </a:spcAft>
              <a:buFont typeface="Wingdings" pitchFamily="2" charset="2"/>
              <a:buNone/>
              <a:defRPr/>
            </a:pPr>
            <a:r>
              <a:rPr lang="en-US" sz="1800" i="1">
                <a:effectLst>
                  <a:outerShdw blurRad="38100" dist="38100" dir="2700000" algn="tl">
                    <a:srgbClr val="C0C0C0"/>
                  </a:outerShdw>
                </a:effectLst>
                <a:latin typeface="Franklin Gothic Medium" pitchFamily="34" charset="0"/>
              </a:rPr>
              <a:t>Exophthalmos, upper and lower eyelid retraction.</a:t>
            </a:r>
          </a:p>
        </p:txBody>
      </p:sp>
      <p:pic>
        <p:nvPicPr>
          <p:cNvPr id="25604" name="Picture 4" descr="Thyroid-Eye-Diseases-before"/>
          <p:cNvPicPr>
            <a:picLocks noChangeAspect="1" noChangeArrowheads="1"/>
          </p:cNvPicPr>
          <p:nvPr/>
        </p:nvPicPr>
        <p:blipFill>
          <a:blip r:embed="rId2"/>
          <a:srcRect/>
          <a:stretch>
            <a:fillRect/>
          </a:stretch>
        </p:blipFill>
        <p:spPr bwMode="auto">
          <a:xfrm>
            <a:off x="2484438" y="2133600"/>
            <a:ext cx="3768725" cy="28098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fontAlgn="auto" hangingPunct="1">
              <a:spcAft>
                <a:spcPts val="0"/>
              </a:spcAft>
              <a:defRPr/>
            </a:pPr>
            <a:r>
              <a:rPr lang="en-US" sz="3600" i="1"/>
              <a:t>Examination</a:t>
            </a:r>
            <a:r>
              <a:rPr lang="en-US" sz="3600"/>
              <a:t/>
            </a:r>
            <a:br>
              <a:rPr lang="en-US" sz="3600"/>
            </a:br>
            <a:r>
              <a:rPr lang="en-US" sz="3600"/>
              <a:t>1-General examination</a:t>
            </a:r>
          </a:p>
        </p:txBody>
      </p:sp>
      <p:sp>
        <p:nvSpPr>
          <p:cNvPr id="26627" name="Rectangle 3"/>
          <p:cNvSpPr>
            <a:spLocks noGrp="1" noChangeArrowheads="1"/>
          </p:cNvSpPr>
          <p:nvPr>
            <p:ph idx="1"/>
          </p:nvPr>
        </p:nvSpPr>
        <p:spPr>
          <a:xfrm>
            <a:off x="827088" y="1773238"/>
            <a:ext cx="7772400" cy="4114800"/>
          </a:xfrm>
        </p:spPr>
        <p:txBody>
          <a:bodyPr/>
          <a:lstStyle/>
          <a:p>
            <a:pPr algn="ctr" eaLnBrk="1" hangingPunct="1">
              <a:buFont typeface="Wingdings" pitchFamily="2" charset="2"/>
              <a:buNone/>
            </a:pPr>
            <a:r>
              <a:rPr lang="en-US" sz="2000" b="1" i="1" smtClean="0">
                <a:cs typeface="Tahoma" pitchFamily="34" charset="0"/>
              </a:rPr>
              <a:t>Lid retraction</a:t>
            </a:r>
          </a:p>
          <a:p>
            <a:pPr eaLnBrk="1" hangingPunct="1">
              <a:buFont typeface="Wingdings" pitchFamily="2" charset="2"/>
              <a:buNone/>
            </a:pPr>
            <a:r>
              <a:rPr lang="en-US" smtClean="0">
                <a:cs typeface="Tahoma" pitchFamily="34" charset="0"/>
              </a:rPr>
              <a:t>   </a:t>
            </a:r>
            <a:r>
              <a:rPr lang="en-US" sz="1600" smtClean="0">
                <a:cs typeface="Tahoma" pitchFamily="34" charset="0"/>
              </a:rPr>
              <a:t>Due to spasm in levator palpabre superioris</a:t>
            </a:r>
          </a:p>
          <a:p>
            <a:pPr eaLnBrk="1" hangingPunct="1">
              <a:buFont typeface="Wingdings" pitchFamily="2" charset="2"/>
              <a:buNone/>
            </a:pPr>
            <a:endParaRPr lang="en-US" sz="1600" smtClean="0">
              <a:cs typeface="Tahoma" pitchFamily="34" charset="0"/>
            </a:endParaRPr>
          </a:p>
          <a:p>
            <a:pPr eaLnBrk="1" hangingPunct="1">
              <a:buFont typeface="Wingdings" pitchFamily="2" charset="2"/>
              <a:buNone/>
            </a:pPr>
            <a:endParaRPr lang="en-US" sz="1600" smtClean="0">
              <a:cs typeface="Tahoma" pitchFamily="34" charset="0"/>
            </a:endParaRPr>
          </a:p>
        </p:txBody>
      </p:sp>
      <p:pic>
        <p:nvPicPr>
          <p:cNvPr id="26628" name="Picture 6" descr="basedow1s"/>
          <p:cNvPicPr>
            <a:picLocks noChangeAspect="1" noChangeArrowheads="1"/>
          </p:cNvPicPr>
          <p:nvPr/>
        </p:nvPicPr>
        <p:blipFill>
          <a:blip r:embed="rId2"/>
          <a:srcRect/>
          <a:stretch>
            <a:fillRect/>
          </a:stretch>
        </p:blipFill>
        <p:spPr bwMode="auto">
          <a:xfrm>
            <a:off x="1979613" y="3716338"/>
            <a:ext cx="4824412" cy="1695450"/>
          </a:xfrm>
          <a:prstGeom prst="rect">
            <a:avLst/>
          </a:prstGeom>
          <a:noFill/>
          <a:ln w="9525">
            <a:noFill/>
            <a:miter lim="800000"/>
            <a:headEnd/>
            <a:tailEnd/>
          </a:ln>
        </p:spPr>
      </p:pic>
      <p:sp>
        <p:nvSpPr>
          <p:cNvPr id="34823" name="Rectangle 7"/>
          <p:cNvSpPr>
            <a:spLocks noChangeArrowheads="1"/>
          </p:cNvSpPr>
          <p:nvPr/>
        </p:nvSpPr>
        <p:spPr bwMode="auto">
          <a:xfrm>
            <a:off x="2627313" y="5589588"/>
            <a:ext cx="3341687" cy="366712"/>
          </a:xfrm>
          <a:prstGeom prst="rect">
            <a:avLst/>
          </a:prstGeom>
          <a:noFill/>
          <a:ln w="9525">
            <a:noFill/>
            <a:miter lim="800000"/>
            <a:headEnd/>
            <a:tailEnd/>
          </a:ln>
          <a:effectLst/>
        </p:spPr>
        <p:txBody>
          <a:bodyPr anchor="ctr">
            <a:spAutoFit/>
          </a:bodyPr>
          <a:lstStyle/>
          <a:p>
            <a:pPr algn="r">
              <a:defRPr/>
            </a:pPr>
            <a:r>
              <a:rPr lang="en-US" i="1">
                <a:effectLst>
                  <a:outerShdw blurRad="38100" dist="38100" dir="2700000" algn="tl">
                    <a:srgbClr val="C0C0C0"/>
                  </a:outerShdw>
                </a:effectLst>
                <a:latin typeface="Franklin Gothic Medium" pitchFamily="34" charset="0"/>
                <a:cs typeface="Arial" charset="0"/>
              </a:rPr>
              <a:t>Bilateral upper eyelid retraction</a:t>
            </a:r>
            <a:r>
              <a:rPr lang="ar-SA">
                <a:cs typeface="Arial" charset="0"/>
              </a:rPr>
              <a:t>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normAutofit fontScale="90000"/>
          </a:bodyPr>
          <a:lstStyle/>
          <a:p>
            <a:pPr eaLnBrk="1" fontAlgn="auto" hangingPunct="1">
              <a:spcAft>
                <a:spcPts val="0"/>
              </a:spcAft>
              <a:defRPr/>
            </a:pPr>
            <a:r>
              <a:rPr lang="en-US" sz="4000" i="1"/>
              <a:t>Examination</a:t>
            </a:r>
            <a:r>
              <a:rPr lang="en-US" sz="4000"/>
              <a:t/>
            </a:r>
            <a:br>
              <a:rPr lang="en-US" sz="4000"/>
            </a:br>
            <a:r>
              <a:rPr lang="en-US" sz="4000"/>
              <a:t>1-General examination</a:t>
            </a:r>
          </a:p>
        </p:txBody>
      </p:sp>
      <p:sp>
        <p:nvSpPr>
          <p:cNvPr id="27651" name="Rectangle 3"/>
          <p:cNvSpPr>
            <a:spLocks noGrp="1" noChangeArrowheads="1"/>
          </p:cNvSpPr>
          <p:nvPr>
            <p:ph idx="1"/>
          </p:nvPr>
        </p:nvSpPr>
        <p:spPr>
          <a:xfrm>
            <a:off x="900113" y="1700213"/>
            <a:ext cx="7772400" cy="4114800"/>
          </a:xfrm>
        </p:spPr>
        <p:txBody>
          <a:bodyPr/>
          <a:lstStyle/>
          <a:p>
            <a:pPr algn="ctr" eaLnBrk="1" hangingPunct="1">
              <a:buFont typeface="Wingdings" pitchFamily="2" charset="2"/>
              <a:buNone/>
            </a:pPr>
            <a:r>
              <a:rPr lang="en-US" sz="2800" b="1" i="1" smtClean="0">
                <a:cs typeface="Tahoma" pitchFamily="34" charset="0"/>
              </a:rPr>
              <a:t>Lid lag</a:t>
            </a:r>
            <a:r>
              <a:rPr lang="en-US" b="1" smtClean="0">
                <a:cs typeface="Tahoma" pitchFamily="34" charset="0"/>
              </a:rPr>
              <a:t> </a:t>
            </a:r>
            <a:endParaRPr lang="en-US" smtClean="0">
              <a:cs typeface="Tahoma" pitchFamily="34" charset="0"/>
            </a:endParaRPr>
          </a:p>
          <a:p>
            <a:pPr eaLnBrk="1" hangingPunct="1">
              <a:buFont typeface="Wingdings" pitchFamily="2" charset="2"/>
              <a:buNone/>
            </a:pPr>
            <a:r>
              <a:rPr lang="en-US" sz="1600" smtClean="0">
                <a:cs typeface="Tahoma" pitchFamily="34" charset="0"/>
              </a:rPr>
              <a:t>Is a phenomenon probably caused by increased sympathetic tone in thyroid disease, resulting in spasm in orbicularis oculi.</a:t>
            </a:r>
          </a:p>
          <a:p>
            <a:pPr eaLnBrk="1" hangingPunct="1">
              <a:buFont typeface="Wingdings" pitchFamily="2" charset="2"/>
              <a:buNone/>
            </a:pPr>
            <a:r>
              <a:rPr lang="en-US" sz="1600" b="1" i="1" smtClean="0">
                <a:cs typeface="Tahoma" pitchFamily="34" charset="0"/>
              </a:rPr>
              <a:t>To elicit this sign</a:t>
            </a:r>
            <a:r>
              <a:rPr lang="en-US" sz="1600" smtClean="0">
                <a:cs typeface="Tahoma" pitchFamily="34" charset="0"/>
              </a:rPr>
              <a:t> </a:t>
            </a:r>
            <a:r>
              <a:rPr lang="en-US" sz="1200" smtClean="0">
                <a:cs typeface="Tahoma" pitchFamily="34" charset="0"/>
              </a:rPr>
              <a:t>the patient should be asked to fix on the examiner's finger, held at least a meter from the patient, and not move his head. The examiner then moves the finger slowly upwards and downwards, observing the movement of the patient's eyes and eyelids. Normally they should move simultaneously; in lid lag the lid move more slowly than the eye.</a:t>
            </a:r>
          </a:p>
          <a:p>
            <a:pPr eaLnBrk="1" hangingPunct="1">
              <a:buFont typeface="Wingdings" pitchFamily="2" charset="2"/>
              <a:buNone/>
            </a:pPr>
            <a:endParaRPr lang="en-US" sz="1200" smtClean="0">
              <a:cs typeface="Tahoma" pitchFamily="34" charset="0"/>
            </a:endParaRPr>
          </a:p>
        </p:txBody>
      </p:sp>
      <p:pic>
        <p:nvPicPr>
          <p:cNvPr id="27652" name="Picture 4"/>
          <p:cNvPicPr>
            <a:picLocks noChangeAspect="1" noChangeArrowheads="1"/>
          </p:cNvPicPr>
          <p:nvPr/>
        </p:nvPicPr>
        <p:blipFill>
          <a:blip r:embed="rId2"/>
          <a:srcRect/>
          <a:stretch>
            <a:fillRect/>
          </a:stretch>
        </p:blipFill>
        <p:spPr bwMode="auto">
          <a:xfrm>
            <a:off x="3203575" y="3716338"/>
            <a:ext cx="2370138" cy="28082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normAutofit fontScale="90000"/>
          </a:bodyPr>
          <a:lstStyle/>
          <a:p>
            <a:pPr eaLnBrk="1" fontAlgn="auto" hangingPunct="1">
              <a:spcAft>
                <a:spcPts val="0"/>
              </a:spcAft>
              <a:defRPr/>
            </a:pPr>
            <a:r>
              <a:rPr lang="en-US" sz="4000" i="1"/>
              <a:t>Examination</a:t>
            </a:r>
            <a:r>
              <a:rPr lang="en-US" sz="4000"/>
              <a:t/>
            </a:r>
            <a:br>
              <a:rPr lang="en-US" sz="4000"/>
            </a:br>
            <a:r>
              <a:rPr lang="en-US" sz="4000"/>
              <a:t>1-General examination</a:t>
            </a:r>
          </a:p>
        </p:txBody>
      </p:sp>
      <p:sp>
        <p:nvSpPr>
          <p:cNvPr id="36867" name="Rectangle 3"/>
          <p:cNvSpPr>
            <a:spLocks noGrp="1" noChangeArrowheads="1"/>
          </p:cNvSpPr>
          <p:nvPr>
            <p:ph idx="1"/>
          </p:nvPr>
        </p:nvSpPr>
        <p:spPr/>
        <p:txBody>
          <a:bodyPr>
            <a:normAutofit/>
          </a:bodyPr>
          <a:lstStyle/>
          <a:p>
            <a:pPr marL="274320" indent="-274320" eaLnBrk="1" fontAlgn="auto" hangingPunct="1">
              <a:spcAft>
                <a:spcPts val="0"/>
              </a:spcAft>
              <a:buFont typeface="Wingdings" pitchFamily="2" charset="2"/>
              <a:buNone/>
              <a:defRPr/>
            </a:pPr>
            <a:r>
              <a:rPr lang="en-US" sz="2800" b="1" i="1"/>
              <a:t>Mobius sign</a:t>
            </a:r>
          </a:p>
          <a:p>
            <a:pPr marL="274320" indent="-274320" eaLnBrk="1" fontAlgn="auto" hangingPunct="1">
              <a:spcAft>
                <a:spcPts val="0"/>
              </a:spcAft>
              <a:buFont typeface="Wingdings" pitchFamily="2" charset="2"/>
              <a:buNone/>
              <a:defRPr/>
            </a:pPr>
            <a:r>
              <a:rPr lang="en-US" sz="1600"/>
              <a:t>Weakness of convergence of the eye on looking to a very near object.</a:t>
            </a:r>
            <a:r>
              <a:rPr lang="en-US"/>
              <a:t> </a:t>
            </a:r>
            <a:endParaRPr lang="en-US" b="1" i="1" u="sng"/>
          </a:p>
          <a:p>
            <a:pPr marL="274320" indent="-274320" algn="ctr" eaLnBrk="1" fontAlgn="auto" hangingPunct="1">
              <a:spcAft>
                <a:spcPts val="0"/>
              </a:spcAft>
              <a:buFont typeface="Wingdings" pitchFamily="2" charset="2"/>
              <a:buNone/>
              <a:defRPr/>
            </a:pPr>
            <a:endParaRPr lang="en-US" sz="2800" b="1" i="1"/>
          </a:p>
          <a:p>
            <a:pPr marL="274320" indent="-274320" eaLnBrk="1" fontAlgn="auto" hangingPunct="1">
              <a:spcAft>
                <a:spcPts val="0"/>
              </a:spcAft>
              <a:buFont typeface="Wingdings" pitchFamily="2" charset="2"/>
              <a:buNone/>
              <a:defRPr/>
            </a:pPr>
            <a:r>
              <a:rPr lang="en-US" sz="2800" b="1" i="1"/>
              <a:t>Stellwag sign </a:t>
            </a:r>
            <a:r>
              <a:rPr lang="en-US" sz="1600" i="1">
                <a:effectLst>
                  <a:outerShdw blurRad="38100" dist="38100" dir="2700000" algn="tl">
                    <a:srgbClr val="C0C0C0"/>
                  </a:outerShdw>
                </a:effectLst>
              </a:rPr>
              <a:t>(staring look)</a:t>
            </a:r>
          </a:p>
          <a:p>
            <a:pPr marL="274320" indent="-274320" eaLnBrk="1" fontAlgn="auto" hangingPunct="1">
              <a:spcAft>
                <a:spcPts val="0"/>
              </a:spcAft>
              <a:buFont typeface="Wingdings" pitchFamily="2" charset="2"/>
              <a:buNone/>
              <a:defRPr/>
            </a:pPr>
            <a:r>
              <a:rPr lang="en-US" sz="1600"/>
              <a:t>Infrequent blinking.</a:t>
            </a:r>
          </a:p>
          <a:p>
            <a:pPr marL="274320" indent="-274320" eaLnBrk="1" fontAlgn="auto" hangingPunct="1">
              <a:spcAft>
                <a:spcPts val="0"/>
              </a:spcAft>
              <a:buFont typeface="Wingdings" pitchFamily="2" charset="2"/>
              <a:buNone/>
              <a:defRPr/>
            </a:pPr>
            <a:endParaRPr lang="en-US" sz="2800" b="1" i="1"/>
          </a:p>
          <a:p>
            <a:pPr marL="274320" indent="-274320" eaLnBrk="1" fontAlgn="auto" hangingPunct="1">
              <a:spcAft>
                <a:spcPts val="0"/>
              </a:spcAft>
              <a:buFont typeface="Wingdings" pitchFamily="2" charset="2"/>
              <a:buNone/>
              <a:defRPr/>
            </a:pPr>
            <a:r>
              <a:rPr lang="en-US" sz="2800" b="1" i="1"/>
              <a:t>Joffroy sign </a:t>
            </a:r>
            <a:r>
              <a:rPr lang="en-US" sz="1600" i="1">
                <a:effectLst>
                  <a:outerShdw blurRad="38100" dist="38100" dir="2700000" algn="tl">
                    <a:srgbClr val="C0C0C0"/>
                  </a:outerShdw>
                </a:effectLst>
              </a:rPr>
              <a:t>(rosenbach)</a:t>
            </a:r>
          </a:p>
          <a:p>
            <a:pPr marL="274320" indent="-274320" eaLnBrk="1" fontAlgn="auto" hangingPunct="1">
              <a:spcAft>
                <a:spcPts val="0"/>
              </a:spcAft>
              <a:buFont typeface="Wingdings" pitchFamily="2" charset="2"/>
              <a:buNone/>
              <a:defRPr/>
            </a:pPr>
            <a:r>
              <a:rPr lang="en-US" sz="1600"/>
              <a:t>Absence of wrinkling of forehead skin as the patient looks upward.</a:t>
            </a:r>
            <a:r>
              <a:rPr lang="en-US"/>
              <a:t>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normAutofit fontScale="90000"/>
          </a:bodyPr>
          <a:lstStyle/>
          <a:p>
            <a:pPr eaLnBrk="1" fontAlgn="auto" hangingPunct="1">
              <a:spcAft>
                <a:spcPts val="0"/>
              </a:spcAft>
              <a:defRPr/>
            </a:pPr>
            <a:r>
              <a:rPr lang="en-US" sz="4000" i="1"/>
              <a:t>Examination</a:t>
            </a:r>
            <a:r>
              <a:rPr lang="en-US" sz="4000"/>
              <a:t/>
            </a:r>
            <a:br>
              <a:rPr lang="en-US" sz="4000"/>
            </a:br>
            <a:r>
              <a:rPr lang="en-US" sz="4000"/>
              <a:t>1-General examination</a:t>
            </a:r>
          </a:p>
        </p:txBody>
      </p:sp>
      <p:sp>
        <p:nvSpPr>
          <p:cNvPr id="37891" name="Rectangle 3"/>
          <p:cNvSpPr>
            <a:spLocks noGrp="1" noChangeArrowheads="1"/>
          </p:cNvSpPr>
          <p:nvPr>
            <p:ph idx="1"/>
          </p:nvPr>
        </p:nvSpPr>
        <p:spPr>
          <a:xfrm>
            <a:off x="1116013" y="1989138"/>
            <a:ext cx="7772400" cy="4608512"/>
          </a:xfrm>
        </p:spPr>
        <p:txBody>
          <a:bodyPr>
            <a:normAutofit lnSpcReduction="10000"/>
          </a:bodyPr>
          <a:lstStyle/>
          <a:p>
            <a:pPr marL="274320" indent="-274320" eaLnBrk="1" fontAlgn="auto" hangingPunct="1">
              <a:lnSpc>
                <a:spcPct val="80000"/>
              </a:lnSpc>
              <a:spcAft>
                <a:spcPts val="0"/>
              </a:spcAft>
              <a:buFont typeface="Wingdings" pitchFamily="2" charset="2"/>
              <a:buNone/>
              <a:defRPr/>
            </a:pPr>
            <a:r>
              <a:rPr lang="en-US" sz="2400" b="1"/>
              <a:t>Lip:</a:t>
            </a:r>
          </a:p>
          <a:p>
            <a:pPr marL="274320" indent="-274320" eaLnBrk="1" fontAlgn="auto" hangingPunct="1">
              <a:lnSpc>
                <a:spcPct val="80000"/>
              </a:lnSpc>
              <a:spcAft>
                <a:spcPts val="0"/>
              </a:spcAft>
              <a:buFont typeface="Wingdings" pitchFamily="2" charset="2"/>
              <a:buNone/>
              <a:defRPr/>
            </a:pPr>
            <a:r>
              <a:rPr lang="en-US" sz="2400"/>
              <a:t>  Pallor</a:t>
            </a:r>
          </a:p>
          <a:p>
            <a:pPr marL="274320" indent="-274320" eaLnBrk="1" fontAlgn="auto" hangingPunct="1">
              <a:lnSpc>
                <a:spcPct val="80000"/>
              </a:lnSpc>
              <a:spcAft>
                <a:spcPts val="0"/>
              </a:spcAft>
              <a:buFont typeface="Wingdings" pitchFamily="2" charset="2"/>
              <a:buNone/>
              <a:defRPr/>
            </a:pPr>
            <a:r>
              <a:rPr lang="en-US" sz="2400"/>
              <a:t>  Cyanosis</a:t>
            </a:r>
          </a:p>
          <a:p>
            <a:pPr marL="274320" indent="-274320" eaLnBrk="1" fontAlgn="auto" hangingPunct="1">
              <a:lnSpc>
                <a:spcPct val="80000"/>
              </a:lnSpc>
              <a:spcAft>
                <a:spcPts val="0"/>
              </a:spcAft>
              <a:buFont typeface="Wingdings" pitchFamily="2" charset="2"/>
              <a:buNone/>
              <a:defRPr/>
            </a:pPr>
            <a:endParaRPr lang="en-US" sz="2400" b="1"/>
          </a:p>
          <a:p>
            <a:pPr marL="274320" indent="-274320" eaLnBrk="1" fontAlgn="auto" hangingPunct="1">
              <a:lnSpc>
                <a:spcPct val="80000"/>
              </a:lnSpc>
              <a:spcAft>
                <a:spcPts val="0"/>
              </a:spcAft>
              <a:buFont typeface="Wingdings" pitchFamily="2" charset="2"/>
              <a:buNone/>
              <a:defRPr/>
            </a:pPr>
            <a:r>
              <a:rPr lang="en-US" sz="2400" b="1"/>
              <a:t>Oral cavity:</a:t>
            </a:r>
          </a:p>
          <a:p>
            <a:pPr marL="274320" indent="-274320" eaLnBrk="1" fontAlgn="auto" hangingPunct="1">
              <a:lnSpc>
                <a:spcPct val="80000"/>
              </a:lnSpc>
              <a:spcAft>
                <a:spcPts val="0"/>
              </a:spcAft>
              <a:buFont typeface="Wingdings" pitchFamily="2" charset="2"/>
              <a:buNone/>
              <a:defRPr/>
            </a:pPr>
            <a:r>
              <a:rPr lang="en-US" sz="2400"/>
              <a:t>   Tongue </a:t>
            </a:r>
            <a:r>
              <a:rPr lang="en-US" sz="2000" i="1">
                <a:effectLst>
                  <a:outerShdw blurRad="38100" dist="38100" dir="2700000" algn="tl">
                    <a:srgbClr val="C0C0C0"/>
                  </a:outerShdw>
                </a:effectLst>
              </a:rPr>
              <a:t>(tremors-lingual thyroid in posterior 1/3 of tongue) </a:t>
            </a:r>
          </a:p>
          <a:p>
            <a:pPr marL="274320" indent="-274320" eaLnBrk="1" fontAlgn="auto" hangingPunct="1">
              <a:lnSpc>
                <a:spcPct val="80000"/>
              </a:lnSpc>
              <a:spcAft>
                <a:spcPts val="0"/>
              </a:spcAft>
              <a:buFont typeface="Wingdings" pitchFamily="2" charset="2"/>
              <a:buNone/>
              <a:defRPr/>
            </a:pPr>
            <a:endParaRPr lang="en-US" sz="2000" i="1">
              <a:effectLst>
                <a:outerShdw blurRad="38100" dist="38100" dir="2700000" algn="tl">
                  <a:srgbClr val="C0C0C0"/>
                </a:outerShdw>
              </a:effectLst>
            </a:endParaRPr>
          </a:p>
          <a:p>
            <a:pPr marL="274320" indent="-274320" eaLnBrk="1" fontAlgn="auto" hangingPunct="1">
              <a:lnSpc>
                <a:spcPct val="80000"/>
              </a:lnSpc>
              <a:spcAft>
                <a:spcPts val="0"/>
              </a:spcAft>
              <a:buFont typeface="Wingdings" pitchFamily="2" charset="2"/>
              <a:buNone/>
              <a:defRPr/>
            </a:pPr>
            <a:r>
              <a:rPr lang="en-US" sz="2400" b="1"/>
              <a:t>Upper limb:</a:t>
            </a:r>
            <a:r>
              <a:rPr lang="en-US" sz="2400"/>
              <a:t> </a:t>
            </a:r>
          </a:p>
          <a:p>
            <a:pPr marL="274320" indent="-274320" eaLnBrk="1" fontAlgn="auto" hangingPunct="1">
              <a:lnSpc>
                <a:spcPct val="80000"/>
              </a:lnSpc>
              <a:spcAft>
                <a:spcPts val="0"/>
              </a:spcAft>
              <a:buFont typeface="Wingdings" pitchFamily="2" charset="2"/>
              <a:buNone/>
              <a:defRPr/>
            </a:pPr>
            <a:r>
              <a:rPr lang="en-US" sz="2400"/>
              <a:t>   Skin</a:t>
            </a:r>
          </a:p>
          <a:p>
            <a:pPr marL="274320" indent="-274320" eaLnBrk="1" fontAlgn="auto" hangingPunct="1">
              <a:lnSpc>
                <a:spcPct val="80000"/>
              </a:lnSpc>
              <a:spcAft>
                <a:spcPts val="0"/>
              </a:spcAft>
              <a:buFont typeface="Wingdings" pitchFamily="2" charset="2"/>
              <a:buNone/>
              <a:defRPr/>
            </a:pPr>
            <a:r>
              <a:rPr lang="en-US" sz="2400"/>
              <a:t>   Pulse </a:t>
            </a:r>
            <a:r>
              <a:rPr lang="en-US" sz="1800" i="1">
                <a:effectLst>
                  <a:outerShdw blurRad="38100" dist="38100" dir="2700000" algn="tl">
                    <a:srgbClr val="C0C0C0"/>
                  </a:outerShdw>
                </a:effectLst>
              </a:rPr>
              <a:t>(to evaluate the degree of toxicity)</a:t>
            </a:r>
          </a:p>
          <a:p>
            <a:pPr marL="274320" indent="-274320" eaLnBrk="1" fontAlgn="auto" hangingPunct="1">
              <a:lnSpc>
                <a:spcPct val="80000"/>
              </a:lnSpc>
              <a:spcAft>
                <a:spcPts val="0"/>
              </a:spcAft>
              <a:buFont typeface="Wingdings" pitchFamily="2" charset="2"/>
              <a:buNone/>
              <a:defRPr/>
            </a:pPr>
            <a:r>
              <a:rPr lang="en-US" sz="2400"/>
              <a:t>   Palm </a:t>
            </a:r>
            <a:r>
              <a:rPr lang="en-US" sz="2000" i="1">
                <a:effectLst>
                  <a:outerShdw blurRad="38100" dist="38100" dir="2700000" algn="tl">
                    <a:srgbClr val="C0C0C0"/>
                  </a:outerShdw>
                </a:effectLst>
              </a:rPr>
              <a:t>(moist and warm)</a:t>
            </a:r>
          </a:p>
          <a:p>
            <a:pPr marL="274320" indent="-274320" eaLnBrk="1" fontAlgn="auto" hangingPunct="1">
              <a:lnSpc>
                <a:spcPct val="80000"/>
              </a:lnSpc>
              <a:spcAft>
                <a:spcPts val="0"/>
              </a:spcAft>
              <a:buFont typeface="Wingdings" pitchFamily="2" charset="2"/>
              <a:buNone/>
              <a:defRPr/>
            </a:pPr>
            <a:r>
              <a:rPr lang="en-US" sz="2400"/>
              <a:t>   Fingers </a:t>
            </a:r>
            <a:r>
              <a:rPr lang="en-US" sz="2000" i="1">
                <a:effectLst>
                  <a:outerShdw blurRad="38100" dist="38100" dir="2700000" algn="tl">
                    <a:srgbClr val="C0C0C0"/>
                  </a:outerShdw>
                </a:effectLst>
              </a:rPr>
              <a:t>(tremors)</a:t>
            </a:r>
          </a:p>
          <a:p>
            <a:pPr marL="274320" indent="-274320" eaLnBrk="1" fontAlgn="auto" hangingPunct="1">
              <a:lnSpc>
                <a:spcPct val="80000"/>
              </a:lnSpc>
              <a:spcAft>
                <a:spcPts val="0"/>
              </a:spcAft>
              <a:buFont typeface="Wingdings" pitchFamily="2" charset="2"/>
              <a:buNone/>
              <a:defRPr/>
            </a:pPr>
            <a:r>
              <a:rPr lang="en-US" sz="2400"/>
              <a:t>   Nails </a:t>
            </a:r>
            <a:r>
              <a:rPr lang="en-US" sz="2000" i="1">
                <a:effectLst>
                  <a:outerShdw blurRad="38100" dist="38100" dir="2700000" algn="tl">
                    <a:srgbClr val="C0C0C0"/>
                  </a:outerShdw>
                </a:effectLst>
              </a:rPr>
              <a:t>(pallor- cyanosis)</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normAutofit fontScale="90000"/>
          </a:bodyPr>
          <a:lstStyle/>
          <a:p>
            <a:pPr eaLnBrk="1" fontAlgn="auto" hangingPunct="1">
              <a:spcAft>
                <a:spcPts val="0"/>
              </a:spcAft>
              <a:defRPr/>
            </a:pPr>
            <a:r>
              <a:rPr lang="en-US" sz="4000" i="1"/>
              <a:t>Examination</a:t>
            </a:r>
            <a:r>
              <a:rPr lang="en-US" sz="4000"/>
              <a:t/>
            </a:r>
            <a:br>
              <a:rPr lang="en-US" sz="4000"/>
            </a:br>
            <a:r>
              <a:rPr lang="en-US" sz="4000"/>
              <a:t>1-General examination</a:t>
            </a:r>
          </a:p>
        </p:txBody>
      </p:sp>
      <p:sp>
        <p:nvSpPr>
          <p:cNvPr id="30723" name="Rectangle 3"/>
          <p:cNvSpPr>
            <a:spLocks noGrp="1" noChangeArrowheads="1"/>
          </p:cNvSpPr>
          <p:nvPr>
            <p:ph idx="1"/>
          </p:nvPr>
        </p:nvSpPr>
        <p:spPr>
          <a:xfrm>
            <a:off x="900113" y="1989138"/>
            <a:ext cx="7772400" cy="4679950"/>
          </a:xfrm>
        </p:spPr>
        <p:txBody>
          <a:bodyPr/>
          <a:lstStyle/>
          <a:p>
            <a:pPr eaLnBrk="1" hangingPunct="1">
              <a:lnSpc>
                <a:spcPct val="80000"/>
              </a:lnSpc>
              <a:buFont typeface="Wingdings" pitchFamily="2" charset="2"/>
              <a:buNone/>
            </a:pPr>
            <a:r>
              <a:rPr lang="en-US" sz="2000" b="1" smtClean="0">
                <a:cs typeface="Tahoma" pitchFamily="34" charset="0"/>
              </a:rPr>
              <a:t>Chest and heart:</a:t>
            </a:r>
          </a:p>
          <a:p>
            <a:pPr eaLnBrk="1" hangingPunct="1">
              <a:lnSpc>
                <a:spcPct val="80000"/>
              </a:lnSpc>
              <a:buFont typeface="Wingdings" pitchFamily="2" charset="2"/>
              <a:buNone/>
            </a:pPr>
            <a:r>
              <a:rPr lang="en-US" sz="2000" smtClean="0">
                <a:cs typeface="Tahoma" pitchFamily="34" charset="0"/>
              </a:rPr>
              <a:t>  Dullness of the superior mediastinum.</a:t>
            </a:r>
          </a:p>
          <a:p>
            <a:pPr eaLnBrk="1" hangingPunct="1">
              <a:lnSpc>
                <a:spcPct val="80000"/>
              </a:lnSpc>
              <a:buFont typeface="Wingdings" pitchFamily="2" charset="2"/>
              <a:buNone/>
            </a:pPr>
            <a:r>
              <a:rPr lang="en-US" sz="2000" smtClean="0">
                <a:cs typeface="Tahoma" pitchFamily="34" charset="0"/>
              </a:rPr>
              <a:t>  Metastasis.</a:t>
            </a:r>
          </a:p>
          <a:p>
            <a:pPr eaLnBrk="1" hangingPunct="1">
              <a:lnSpc>
                <a:spcPct val="80000"/>
              </a:lnSpc>
              <a:buFont typeface="Wingdings" pitchFamily="2" charset="2"/>
              <a:buNone/>
            </a:pPr>
            <a:r>
              <a:rPr lang="en-US" sz="2000" smtClean="0">
                <a:cs typeface="Tahoma" pitchFamily="34" charset="0"/>
              </a:rPr>
              <a:t>  Malignant pleural effusion.</a:t>
            </a:r>
          </a:p>
          <a:p>
            <a:pPr eaLnBrk="1" hangingPunct="1">
              <a:lnSpc>
                <a:spcPct val="80000"/>
              </a:lnSpc>
              <a:buFont typeface="Wingdings" pitchFamily="2" charset="2"/>
              <a:buNone/>
            </a:pPr>
            <a:endParaRPr lang="en-US" sz="2000" smtClean="0">
              <a:cs typeface="Tahoma" pitchFamily="34" charset="0"/>
            </a:endParaRPr>
          </a:p>
          <a:p>
            <a:pPr eaLnBrk="1" hangingPunct="1">
              <a:lnSpc>
                <a:spcPct val="80000"/>
              </a:lnSpc>
              <a:buFont typeface="Wingdings" pitchFamily="2" charset="2"/>
              <a:buNone/>
            </a:pPr>
            <a:r>
              <a:rPr lang="en-US" sz="2000" b="1" smtClean="0">
                <a:cs typeface="Tahoma" pitchFamily="34" charset="0"/>
              </a:rPr>
              <a:t>Abdomen:</a:t>
            </a:r>
          </a:p>
          <a:p>
            <a:pPr eaLnBrk="1" hangingPunct="1">
              <a:lnSpc>
                <a:spcPct val="80000"/>
              </a:lnSpc>
              <a:buFont typeface="Wingdings" pitchFamily="2" charset="2"/>
              <a:buNone/>
            </a:pPr>
            <a:r>
              <a:rPr lang="en-US" sz="2000" smtClean="0">
                <a:cs typeface="Tahoma" pitchFamily="34" charset="0"/>
              </a:rPr>
              <a:t>  Liver and/ or spleen enlargement in thyroiditis and lymphoma.</a:t>
            </a:r>
          </a:p>
          <a:p>
            <a:pPr eaLnBrk="1" hangingPunct="1">
              <a:lnSpc>
                <a:spcPct val="80000"/>
              </a:lnSpc>
              <a:buFont typeface="Wingdings" pitchFamily="2" charset="2"/>
              <a:buNone/>
            </a:pPr>
            <a:endParaRPr lang="en-US" sz="2000" smtClean="0">
              <a:cs typeface="Tahoma" pitchFamily="34" charset="0"/>
            </a:endParaRPr>
          </a:p>
          <a:p>
            <a:pPr eaLnBrk="1" hangingPunct="1">
              <a:lnSpc>
                <a:spcPct val="80000"/>
              </a:lnSpc>
              <a:buFont typeface="Wingdings" pitchFamily="2" charset="2"/>
              <a:buNone/>
            </a:pPr>
            <a:r>
              <a:rPr lang="en-US" sz="2000" b="1" smtClean="0">
                <a:cs typeface="Tahoma" pitchFamily="34" charset="0"/>
              </a:rPr>
              <a:t>Lower limb:</a:t>
            </a:r>
          </a:p>
          <a:p>
            <a:pPr eaLnBrk="1" hangingPunct="1">
              <a:lnSpc>
                <a:spcPct val="80000"/>
              </a:lnSpc>
              <a:buFont typeface="Wingdings" pitchFamily="2" charset="2"/>
              <a:buNone/>
            </a:pPr>
            <a:r>
              <a:rPr lang="en-US" sz="2000" smtClean="0">
                <a:cs typeface="Tahoma" pitchFamily="34" charset="0"/>
              </a:rPr>
              <a:t>  Edema (pretibial myxodema-heart failure) .</a:t>
            </a:r>
          </a:p>
          <a:p>
            <a:pPr eaLnBrk="1" hangingPunct="1">
              <a:lnSpc>
                <a:spcPct val="80000"/>
              </a:lnSpc>
              <a:buFont typeface="Wingdings" pitchFamily="2" charset="2"/>
              <a:buNone/>
            </a:pPr>
            <a:endParaRPr lang="en-US" sz="2000" smtClean="0">
              <a:cs typeface="Tahoma" pitchFamily="34" charset="0"/>
            </a:endParaRPr>
          </a:p>
          <a:p>
            <a:pPr eaLnBrk="1" hangingPunct="1">
              <a:lnSpc>
                <a:spcPct val="80000"/>
              </a:lnSpc>
              <a:buFont typeface="Wingdings" pitchFamily="2" charset="2"/>
              <a:buNone/>
            </a:pPr>
            <a:r>
              <a:rPr lang="en-US" sz="2000" b="1" smtClean="0">
                <a:cs typeface="Tahoma" pitchFamily="34" charset="0"/>
              </a:rPr>
              <a:t>Back and skeleton:</a:t>
            </a:r>
          </a:p>
          <a:p>
            <a:pPr eaLnBrk="1" hangingPunct="1">
              <a:lnSpc>
                <a:spcPct val="80000"/>
              </a:lnSpc>
              <a:buFont typeface="Wingdings" pitchFamily="2" charset="2"/>
              <a:buNone/>
            </a:pPr>
            <a:r>
              <a:rPr lang="en-US" sz="2000" smtClean="0">
                <a:cs typeface="Tahoma" pitchFamily="34" charset="0"/>
              </a:rPr>
              <a:t>  To exclude metastasis.</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fontAlgn="auto" hangingPunct="1">
              <a:spcAft>
                <a:spcPts val="0"/>
              </a:spcAft>
              <a:defRPr/>
            </a:pPr>
            <a:r>
              <a:rPr lang="en-US"/>
              <a:t>2-Local examination</a:t>
            </a:r>
          </a:p>
        </p:txBody>
      </p:sp>
      <p:sp>
        <p:nvSpPr>
          <p:cNvPr id="39939" name="Rectangle 3"/>
          <p:cNvSpPr>
            <a:spLocks noGrp="1" noChangeArrowheads="1"/>
          </p:cNvSpPr>
          <p:nvPr>
            <p:ph idx="1"/>
          </p:nvPr>
        </p:nvSpPr>
        <p:spPr>
          <a:xfrm>
            <a:off x="1116013" y="1989138"/>
            <a:ext cx="7772400" cy="4679950"/>
          </a:xfrm>
        </p:spPr>
        <p:txBody>
          <a:bodyPr>
            <a:normAutofit/>
          </a:bodyPr>
          <a:lstStyle/>
          <a:p>
            <a:pPr marL="274320" indent="-274320" algn="ctr" eaLnBrk="1" fontAlgn="auto" hangingPunct="1">
              <a:lnSpc>
                <a:spcPct val="80000"/>
              </a:lnSpc>
              <a:spcAft>
                <a:spcPts val="0"/>
              </a:spcAft>
              <a:buFont typeface="Wingdings" pitchFamily="2" charset="2"/>
              <a:buNone/>
              <a:defRPr/>
            </a:pPr>
            <a:r>
              <a:rPr lang="en-US" sz="2000" b="1">
                <a:solidFill>
                  <a:schemeClr val="hlink"/>
                </a:solidFill>
              </a:rPr>
              <a:t>Inspection</a:t>
            </a:r>
          </a:p>
          <a:p>
            <a:pPr marL="274320" indent="-274320" algn="ctr" eaLnBrk="1" fontAlgn="auto" hangingPunct="1">
              <a:lnSpc>
                <a:spcPct val="80000"/>
              </a:lnSpc>
              <a:spcAft>
                <a:spcPts val="0"/>
              </a:spcAft>
              <a:buFont typeface="Wingdings" pitchFamily="2" charset="2"/>
              <a:buNone/>
              <a:defRPr/>
            </a:pPr>
            <a:r>
              <a:rPr lang="en-US" sz="2000"/>
              <a:t> </a:t>
            </a:r>
          </a:p>
          <a:p>
            <a:pPr marL="274320" indent="-274320" algn="ctr" eaLnBrk="1" fontAlgn="auto" hangingPunct="1">
              <a:lnSpc>
                <a:spcPct val="80000"/>
              </a:lnSpc>
              <a:spcAft>
                <a:spcPts val="0"/>
              </a:spcAft>
              <a:buFont typeface="Wingdings" pitchFamily="2" charset="2"/>
              <a:buNone/>
              <a:defRPr/>
            </a:pPr>
            <a:r>
              <a:rPr lang="en-US" sz="2000" i="1">
                <a:effectLst>
                  <a:outerShdw blurRad="38100" dist="38100" dir="2700000" algn="tl">
                    <a:srgbClr val="C0C0C0"/>
                  </a:outerShdw>
                </a:effectLst>
              </a:rPr>
              <a:t>The normal gland is not visible. Inspection should never be hurried, for it is a highly important method of obtaining information regarding swellings of the gland</a:t>
            </a:r>
            <a:r>
              <a:rPr lang="en-US" sz="2000"/>
              <a:t> </a:t>
            </a:r>
          </a:p>
          <a:p>
            <a:pPr marL="274320" indent="-274320" eaLnBrk="1" fontAlgn="auto" hangingPunct="1">
              <a:lnSpc>
                <a:spcPct val="80000"/>
              </a:lnSpc>
              <a:spcAft>
                <a:spcPts val="0"/>
              </a:spcAft>
              <a:buFont typeface="Wingdings" pitchFamily="2" charset="2"/>
              <a:buNone/>
              <a:defRPr/>
            </a:pPr>
            <a:r>
              <a:rPr lang="en-US" sz="2000" b="1">
                <a:effectLst>
                  <a:outerShdw blurRad="38100" dist="38100" dir="2700000" algn="tl">
                    <a:srgbClr val="C0C0C0"/>
                  </a:outerShdw>
                </a:effectLst>
              </a:rPr>
              <a:t> Site: </a:t>
            </a:r>
            <a:r>
              <a:rPr lang="en-US" sz="1600" i="1">
                <a:solidFill>
                  <a:srgbClr val="FF9900"/>
                </a:solidFill>
                <a:latin typeface="Verdana" pitchFamily="34" charset="0"/>
              </a:rPr>
              <a:t>In the lower front part of the neck.</a:t>
            </a:r>
          </a:p>
          <a:p>
            <a:pPr marL="274320" indent="-274320" eaLnBrk="1" fontAlgn="auto" hangingPunct="1">
              <a:lnSpc>
                <a:spcPct val="80000"/>
              </a:lnSpc>
              <a:spcAft>
                <a:spcPts val="0"/>
              </a:spcAft>
              <a:buFont typeface="Wingdings" pitchFamily="2" charset="2"/>
              <a:buNone/>
              <a:defRPr/>
            </a:pPr>
            <a:r>
              <a:rPr lang="en-US" sz="2000"/>
              <a:t> </a:t>
            </a:r>
            <a:r>
              <a:rPr lang="en-US" sz="2000" b="1">
                <a:effectLst>
                  <a:outerShdw blurRad="38100" dist="38100" dir="2700000" algn="tl">
                    <a:srgbClr val="C0C0C0"/>
                  </a:outerShdw>
                </a:effectLst>
              </a:rPr>
              <a:t>Size:</a:t>
            </a:r>
          </a:p>
          <a:p>
            <a:pPr marL="274320" indent="-274320" eaLnBrk="1" fontAlgn="auto" hangingPunct="1">
              <a:lnSpc>
                <a:spcPct val="80000"/>
              </a:lnSpc>
              <a:spcAft>
                <a:spcPts val="0"/>
              </a:spcAft>
              <a:buFont typeface="Wingdings" pitchFamily="2" charset="2"/>
              <a:buNone/>
              <a:defRPr/>
            </a:pPr>
            <a:r>
              <a:rPr lang="en-US" sz="2000"/>
              <a:t> </a:t>
            </a:r>
            <a:r>
              <a:rPr lang="en-US" sz="2000" b="1">
                <a:effectLst>
                  <a:outerShdw blurRad="38100" dist="38100" dir="2700000" algn="tl">
                    <a:srgbClr val="C0C0C0"/>
                  </a:outerShdw>
                </a:effectLst>
              </a:rPr>
              <a:t>Shape</a:t>
            </a:r>
            <a:r>
              <a:rPr lang="en-US" sz="2000"/>
              <a:t>: diffuse-symmetrical</a:t>
            </a:r>
          </a:p>
          <a:p>
            <a:pPr marL="274320" indent="-274320" eaLnBrk="1" fontAlgn="auto" hangingPunct="1">
              <a:lnSpc>
                <a:spcPct val="80000"/>
              </a:lnSpc>
              <a:spcAft>
                <a:spcPts val="0"/>
              </a:spcAft>
              <a:buFont typeface="Wingdings" pitchFamily="2" charset="2"/>
              <a:buNone/>
              <a:defRPr/>
            </a:pPr>
            <a:r>
              <a:rPr lang="en-US" sz="2000"/>
              <a:t>             Irregular</a:t>
            </a:r>
          </a:p>
          <a:p>
            <a:pPr marL="274320" indent="-274320" eaLnBrk="1" fontAlgn="auto" hangingPunct="1">
              <a:lnSpc>
                <a:spcPct val="80000"/>
              </a:lnSpc>
              <a:spcAft>
                <a:spcPts val="0"/>
              </a:spcAft>
              <a:buFont typeface="Wingdings" pitchFamily="2" charset="2"/>
              <a:buNone/>
              <a:defRPr/>
            </a:pPr>
            <a:r>
              <a:rPr lang="en-US" sz="2000"/>
              <a:t> </a:t>
            </a:r>
            <a:r>
              <a:rPr lang="en-US" sz="2000" b="1">
                <a:effectLst>
                  <a:outerShdw blurRad="38100" dist="38100" dir="2700000" algn="tl">
                    <a:srgbClr val="C0C0C0"/>
                  </a:outerShdw>
                </a:effectLst>
              </a:rPr>
              <a:t>Skin over</a:t>
            </a:r>
            <a:r>
              <a:rPr lang="en-US" sz="2000"/>
              <a:t> :</a:t>
            </a:r>
            <a:r>
              <a:rPr lang="en-US" sz="1800">
                <a:solidFill>
                  <a:srgbClr val="990000"/>
                </a:solidFill>
              </a:rPr>
              <a:t>Skin moves with and on thyroid, if fixed to thyroid = cancer</a:t>
            </a:r>
          </a:p>
          <a:p>
            <a:pPr marL="274320" indent="-274320" eaLnBrk="1" fontAlgn="auto" hangingPunct="1">
              <a:lnSpc>
                <a:spcPct val="80000"/>
              </a:lnSpc>
              <a:spcAft>
                <a:spcPts val="0"/>
              </a:spcAft>
              <a:buFont typeface="Wingdings" pitchFamily="2" charset="2"/>
              <a:buNone/>
              <a:defRPr/>
            </a:pPr>
            <a:r>
              <a:rPr lang="en-US" sz="2000" i="1"/>
              <a:t>                  scar-dilated-veins- ulceration or fungation</a:t>
            </a:r>
            <a:endParaRPr lang="en-US" sz="2000"/>
          </a:p>
          <a:p>
            <a:pPr marL="274320" indent="-274320" eaLnBrk="1" fontAlgn="auto" hangingPunct="1">
              <a:lnSpc>
                <a:spcPct val="80000"/>
              </a:lnSpc>
              <a:spcAft>
                <a:spcPts val="0"/>
              </a:spcAft>
              <a:buFont typeface="Wingdings" pitchFamily="2" charset="2"/>
              <a:buNone/>
              <a:defRPr/>
            </a:pPr>
            <a:r>
              <a:rPr lang="en-US" sz="2000"/>
              <a:t> </a:t>
            </a:r>
            <a:r>
              <a:rPr lang="en-US" sz="2000" b="1">
                <a:effectLst>
                  <a:outerShdw blurRad="38100" dist="38100" dir="2700000" algn="tl">
                    <a:srgbClr val="C0C0C0"/>
                  </a:outerShdw>
                </a:effectLst>
              </a:rPr>
              <a:t>Special character:</a:t>
            </a:r>
          </a:p>
          <a:p>
            <a:pPr marL="274320" indent="-274320" eaLnBrk="1" fontAlgn="auto" hangingPunct="1">
              <a:lnSpc>
                <a:spcPct val="80000"/>
              </a:lnSpc>
              <a:spcAft>
                <a:spcPts val="0"/>
              </a:spcAft>
              <a:buFont typeface="Wingdings" pitchFamily="2" charset="2"/>
              <a:buNone/>
              <a:defRPr/>
            </a:pPr>
            <a:r>
              <a:rPr lang="en-US" sz="2000"/>
              <a:t>     </a:t>
            </a:r>
            <a:r>
              <a:rPr lang="en-US" sz="2000" i="1"/>
              <a:t>Movement up and down with deglutition</a:t>
            </a:r>
            <a:endParaRPr lang="en-US" sz="2000"/>
          </a:p>
          <a:p>
            <a:pPr marL="274320" indent="-274320" eaLnBrk="1" fontAlgn="auto" hangingPunct="1">
              <a:lnSpc>
                <a:spcPct val="80000"/>
              </a:lnSpc>
              <a:spcAft>
                <a:spcPts val="0"/>
              </a:spcAft>
              <a:buFont typeface="Wingdings" pitchFamily="2" charset="2"/>
              <a:buNone/>
              <a:defRPr/>
            </a:pPr>
            <a:r>
              <a:rPr lang="en-US" sz="2000"/>
              <a:t>     </a:t>
            </a:r>
            <a:r>
              <a:rPr lang="en-US" sz="2000">
                <a:solidFill>
                  <a:srgbClr val="FF9900"/>
                </a:solidFill>
              </a:rPr>
              <a:t>Limited mobility in neoplastic infiltration or inflammation.</a:t>
            </a:r>
            <a:r>
              <a:rPr lang="en-US" sz="2800">
                <a:solidFill>
                  <a:srgbClr val="FF9900"/>
                </a:solidFill>
              </a:rPr>
              <a:t> </a:t>
            </a:r>
          </a:p>
          <a:p>
            <a:pPr marL="274320" indent="-274320" eaLnBrk="1" fontAlgn="auto" hangingPunct="1">
              <a:lnSpc>
                <a:spcPct val="80000"/>
              </a:lnSpc>
              <a:spcAft>
                <a:spcPts val="0"/>
              </a:spcAft>
              <a:buFont typeface="Wingdings" pitchFamily="2" charset="2"/>
              <a:buNone/>
              <a:defRPr/>
            </a:pPr>
            <a:r>
              <a:rPr lang="en-US" sz="2000" b="1">
                <a:effectLst>
                  <a:outerShdw blurRad="38100" dist="38100" dir="2700000" algn="tl">
                    <a:srgbClr val="C0C0C0"/>
                  </a:outerShdw>
                </a:effectLst>
              </a:rPr>
              <a:t>Pulsation: </a:t>
            </a:r>
            <a:r>
              <a:rPr lang="en-US" sz="2000" i="1"/>
              <a:t>in the lower border</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eaLnBrk="1" fontAlgn="auto" hangingPunct="1">
              <a:spcAft>
                <a:spcPts val="0"/>
              </a:spcAft>
              <a:defRPr/>
            </a:pPr>
            <a:r>
              <a:rPr lang="en-US"/>
              <a:t>2-Local examination</a:t>
            </a:r>
          </a:p>
        </p:txBody>
      </p:sp>
      <p:sp>
        <p:nvSpPr>
          <p:cNvPr id="32771" name="Rectangle 3"/>
          <p:cNvSpPr>
            <a:spLocks noGrp="1" noChangeArrowheads="1"/>
          </p:cNvSpPr>
          <p:nvPr>
            <p:ph idx="1"/>
          </p:nvPr>
        </p:nvSpPr>
        <p:spPr>
          <a:xfrm>
            <a:off x="755650" y="3860800"/>
            <a:ext cx="2808288" cy="360363"/>
          </a:xfrm>
        </p:spPr>
        <p:txBody>
          <a:bodyPr/>
          <a:lstStyle/>
          <a:p>
            <a:pPr eaLnBrk="1" hangingPunct="1">
              <a:lnSpc>
                <a:spcPct val="80000"/>
              </a:lnSpc>
              <a:buFont typeface="Wingdings" pitchFamily="2" charset="2"/>
              <a:buNone/>
            </a:pPr>
            <a:r>
              <a:rPr lang="en-US" sz="1400" smtClean="0">
                <a:cs typeface="Tahoma" pitchFamily="34" charset="0"/>
              </a:rPr>
              <a:t>Diffuse symmetrical goitre.</a:t>
            </a:r>
          </a:p>
        </p:txBody>
      </p:sp>
      <p:pic>
        <p:nvPicPr>
          <p:cNvPr id="32772" name="Picture 4"/>
          <p:cNvPicPr>
            <a:picLocks noChangeAspect="1" noChangeArrowheads="1"/>
          </p:cNvPicPr>
          <p:nvPr/>
        </p:nvPicPr>
        <p:blipFill>
          <a:blip r:embed="rId2"/>
          <a:srcRect/>
          <a:stretch>
            <a:fillRect/>
          </a:stretch>
        </p:blipFill>
        <p:spPr bwMode="auto">
          <a:xfrm>
            <a:off x="900113" y="2060575"/>
            <a:ext cx="1944687" cy="1625600"/>
          </a:xfrm>
          <a:prstGeom prst="rect">
            <a:avLst/>
          </a:prstGeom>
          <a:noFill/>
          <a:ln w="9525">
            <a:noFill/>
            <a:miter lim="800000"/>
            <a:headEnd/>
            <a:tailEnd/>
          </a:ln>
        </p:spPr>
      </p:pic>
      <p:pic>
        <p:nvPicPr>
          <p:cNvPr id="32773" name="Picture 5" descr="gozzo_4"/>
          <p:cNvPicPr>
            <a:picLocks noChangeAspect="1" noChangeArrowheads="1"/>
          </p:cNvPicPr>
          <p:nvPr/>
        </p:nvPicPr>
        <p:blipFill>
          <a:blip r:embed="rId3"/>
          <a:srcRect/>
          <a:stretch>
            <a:fillRect/>
          </a:stretch>
        </p:blipFill>
        <p:spPr bwMode="auto">
          <a:xfrm>
            <a:off x="3851275" y="1916113"/>
            <a:ext cx="1860550" cy="1871662"/>
          </a:xfrm>
          <a:prstGeom prst="rect">
            <a:avLst/>
          </a:prstGeom>
          <a:noFill/>
          <a:ln w="9525">
            <a:noFill/>
            <a:miter lim="800000"/>
            <a:headEnd/>
            <a:tailEnd/>
          </a:ln>
        </p:spPr>
      </p:pic>
      <p:pic>
        <p:nvPicPr>
          <p:cNvPr id="32774" name="Picture 6" descr="untitled7"/>
          <p:cNvPicPr>
            <a:picLocks noChangeAspect="1" noChangeArrowheads="1"/>
          </p:cNvPicPr>
          <p:nvPr/>
        </p:nvPicPr>
        <p:blipFill>
          <a:blip r:embed="rId4"/>
          <a:srcRect/>
          <a:stretch>
            <a:fillRect/>
          </a:stretch>
        </p:blipFill>
        <p:spPr bwMode="auto">
          <a:xfrm>
            <a:off x="6804025" y="1916113"/>
            <a:ext cx="1944688" cy="1798637"/>
          </a:xfrm>
          <a:prstGeom prst="rect">
            <a:avLst/>
          </a:prstGeom>
          <a:noFill/>
          <a:ln w="9525">
            <a:noFill/>
            <a:miter lim="800000"/>
            <a:headEnd/>
            <a:tailEnd/>
          </a:ln>
        </p:spPr>
      </p:pic>
      <p:pic>
        <p:nvPicPr>
          <p:cNvPr id="32775" name="Picture 8"/>
          <p:cNvPicPr>
            <a:picLocks noChangeAspect="1" noChangeArrowheads="1"/>
          </p:cNvPicPr>
          <p:nvPr/>
        </p:nvPicPr>
        <p:blipFill>
          <a:blip r:embed="rId5"/>
          <a:srcRect/>
          <a:stretch>
            <a:fillRect/>
          </a:stretch>
        </p:blipFill>
        <p:spPr bwMode="auto">
          <a:xfrm>
            <a:off x="5364163" y="4581525"/>
            <a:ext cx="2105025" cy="1304925"/>
          </a:xfrm>
          <a:prstGeom prst="rect">
            <a:avLst/>
          </a:prstGeom>
          <a:noFill/>
          <a:ln w="9525">
            <a:noFill/>
            <a:miter lim="800000"/>
            <a:headEnd/>
            <a:tailEnd/>
          </a:ln>
        </p:spPr>
      </p:pic>
      <p:pic>
        <p:nvPicPr>
          <p:cNvPr id="32776" name="Picture 9"/>
          <p:cNvPicPr>
            <a:picLocks noChangeAspect="1" noChangeArrowheads="1"/>
          </p:cNvPicPr>
          <p:nvPr/>
        </p:nvPicPr>
        <p:blipFill>
          <a:blip r:embed="rId6"/>
          <a:srcRect/>
          <a:stretch>
            <a:fillRect/>
          </a:stretch>
        </p:blipFill>
        <p:spPr bwMode="auto">
          <a:xfrm>
            <a:off x="2195513" y="4437063"/>
            <a:ext cx="2143125" cy="1504950"/>
          </a:xfrm>
          <a:prstGeom prst="rect">
            <a:avLst/>
          </a:prstGeom>
          <a:noFill/>
          <a:ln w="9525">
            <a:noFill/>
            <a:miter lim="800000"/>
            <a:headEnd/>
            <a:tailEnd/>
          </a:ln>
        </p:spPr>
      </p:pic>
      <p:sp>
        <p:nvSpPr>
          <p:cNvPr id="32777" name="Rectangle 10"/>
          <p:cNvSpPr>
            <a:spLocks noChangeArrowheads="1"/>
          </p:cNvSpPr>
          <p:nvPr/>
        </p:nvSpPr>
        <p:spPr bwMode="auto">
          <a:xfrm>
            <a:off x="3419475" y="3789363"/>
            <a:ext cx="2881313" cy="549275"/>
          </a:xfrm>
          <a:prstGeom prst="rect">
            <a:avLst/>
          </a:prstGeom>
          <a:noFill/>
          <a:ln w="9525">
            <a:noFill/>
            <a:miter lim="800000"/>
            <a:headEnd/>
            <a:tailEnd/>
          </a:ln>
        </p:spPr>
        <p:txBody>
          <a:bodyPr anchor="ctr">
            <a:spAutoFit/>
          </a:bodyPr>
          <a:lstStyle/>
          <a:p>
            <a:pPr algn="ctr" rtl="0"/>
            <a:r>
              <a:rPr lang="en-US" sz="1200"/>
              <a:t>Bosselated surface in multinodular goitre.</a:t>
            </a:r>
            <a:r>
              <a:rPr lang="en-US"/>
              <a:t>           </a:t>
            </a:r>
          </a:p>
        </p:txBody>
      </p:sp>
      <p:sp>
        <p:nvSpPr>
          <p:cNvPr id="32778" name="Rectangle 11"/>
          <p:cNvSpPr>
            <a:spLocks noChangeArrowheads="1"/>
          </p:cNvSpPr>
          <p:nvPr/>
        </p:nvSpPr>
        <p:spPr bwMode="auto">
          <a:xfrm>
            <a:off x="6732588" y="3860800"/>
            <a:ext cx="2120900" cy="274638"/>
          </a:xfrm>
          <a:prstGeom prst="rect">
            <a:avLst/>
          </a:prstGeom>
          <a:noFill/>
          <a:ln w="9525">
            <a:noFill/>
            <a:miter lim="800000"/>
            <a:headEnd/>
            <a:tailEnd/>
          </a:ln>
        </p:spPr>
        <p:txBody>
          <a:bodyPr wrap="none">
            <a:spAutoFit/>
          </a:bodyPr>
          <a:lstStyle/>
          <a:p>
            <a:pPr algn="ctr" rtl="0"/>
            <a:r>
              <a:rPr lang="en-US" sz="1200"/>
              <a:t>Enlargement of the left lobe.</a:t>
            </a:r>
          </a:p>
        </p:txBody>
      </p:sp>
      <p:sp>
        <p:nvSpPr>
          <p:cNvPr id="32779" name="Rectangle 12"/>
          <p:cNvSpPr>
            <a:spLocks noChangeArrowheads="1"/>
          </p:cNvSpPr>
          <p:nvPr/>
        </p:nvSpPr>
        <p:spPr bwMode="auto">
          <a:xfrm>
            <a:off x="5435600" y="6092825"/>
            <a:ext cx="1951038" cy="274638"/>
          </a:xfrm>
          <a:prstGeom prst="rect">
            <a:avLst/>
          </a:prstGeom>
          <a:noFill/>
          <a:ln w="9525">
            <a:noFill/>
            <a:miter lim="800000"/>
            <a:headEnd/>
            <a:tailEnd/>
          </a:ln>
        </p:spPr>
        <p:txBody>
          <a:bodyPr wrap="none">
            <a:spAutoFit/>
          </a:bodyPr>
          <a:lstStyle/>
          <a:p>
            <a:pPr rtl="0"/>
            <a:r>
              <a:rPr lang="en-US" sz="1200"/>
              <a:t>Enlargement of right lobe.</a:t>
            </a:r>
          </a:p>
        </p:txBody>
      </p:sp>
      <p:sp>
        <p:nvSpPr>
          <p:cNvPr id="32780" name="Rectangle 13"/>
          <p:cNvSpPr>
            <a:spLocks noChangeArrowheads="1"/>
          </p:cNvSpPr>
          <p:nvPr/>
        </p:nvSpPr>
        <p:spPr bwMode="auto">
          <a:xfrm>
            <a:off x="1908175" y="6092825"/>
            <a:ext cx="2878138" cy="274638"/>
          </a:xfrm>
          <a:prstGeom prst="rect">
            <a:avLst/>
          </a:prstGeom>
          <a:noFill/>
          <a:ln w="9525">
            <a:noFill/>
            <a:miter lim="800000"/>
            <a:headEnd/>
            <a:tailEnd/>
          </a:ln>
        </p:spPr>
        <p:txBody>
          <a:bodyPr wrap="none">
            <a:spAutoFit/>
          </a:bodyPr>
          <a:lstStyle/>
          <a:p>
            <a:pPr algn="ctr" rtl="0"/>
            <a:r>
              <a:rPr lang="en-US" sz="1200"/>
              <a:t>Enlargement of both lobes and isthmus.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fontAlgn="auto" hangingPunct="1">
              <a:spcAft>
                <a:spcPts val="0"/>
              </a:spcAft>
              <a:defRPr/>
            </a:pPr>
            <a:r>
              <a:rPr lang="en-US" sz="3600">
                <a:effectLst>
                  <a:outerShdw blurRad="38100" dist="38100" dir="2700000" algn="tl">
                    <a:srgbClr val="C0C0C0"/>
                  </a:outerShdw>
                </a:effectLst>
              </a:rPr>
              <a:t>           </a:t>
            </a:r>
            <a:r>
              <a:rPr lang="en-US" sz="3600" i="1">
                <a:effectLst>
                  <a:outerShdw blurRad="38100" dist="38100" dir="2700000" algn="tl">
                    <a:srgbClr val="C0C0C0"/>
                  </a:outerShdw>
                </a:effectLst>
              </a:rPr>
              <a:t>Special character</a:t>
            </a:r>
          </a:p>
        </p:txBody>
      </p:sp>
      <p:sp>
        <p:nvSpPr>
          <p:cNvPr id="49155" name="Rectangle 3"/>
          <p:cNvSpPr>
            <a:spLocks noGrp="1" noChangeArrowheads="1"/>
          </p:cNvSpPr>
          <p:nvPr>
            <p:ph idx="1"/>
          </p:nvPr>
        </p:nvSpPr>
        <p:spPr>
          <a:xfrm>
            <a:off x="2051050" y="5445125"/>
            <a:ext cx="5607050" cy="474663"/>
          </a:xfrm>
        </p:spPr>
        <p:txBody>
          <a:bodyPr>
            <a:normAutofit/>
          </a:bodyPr>
          <a:lstStyle/>
          <a:p>
            <a:pPr marL="274320" indent="-274320" algn="ctr" eaLnBrk="1" fontAlgn="auto" hangingPunct="1">
              <a:spcAft>
                <a:spcPts val="0"/>
              </a:spcAft>
              <a:buFont typeface="Wingdings" pitchFamily="2" charset="2"/>
              <a:buNone/>
              <a:defRPr/>
            </a:pPr>
            <a:r>
              <a:rPr lang="en-US" sz="1800" i="1">
                <a:effectLst>
                  <a:outerShdw blurRad="38100" dist="38100" dir="2700000" algn="tl">
                    <a:srgbClr val="C0C0C0"/>
                  </a:outerShdw>
                </a:effectLst>
                <a:latin typeface="Franklin Gothic Medium" pitchFamily="34" charset="0"/>
              </a:rPr>
              <a:t>Movement</a:t>
            </a:r>
            <a:r>
              <a:rPr lang="en-US" sz="2400" i="1">
                <a:effectLst>
                  <a:outerShdw blurRad="38100" dist="38100" dir="2700000" algn="tl">
                    <a:srgbClr val="C0C0C0"/>
                  </a:outerShdw>
                </a:effectLst>
                <a:latin typeface="Franklin Gothic Medium" pitchFamily="34" charset="0"/>
              </a:rPr>
              <a:t> </a:t>
            </a:r>
            <a:r>
              <a:rPr lang="en-US" sz="1800" i="1">
                <a:effectLst>
                  <a:outerShdw blurRad="38100" dist="38100" dir="2700000" algn="tl">
                    <a:srgbClr val="C0C0C0"/>
                  </a:outerShdw>
                </a:effectLst>
                <a:latin typeface="Franklin Gothic Medium" pitchFamily="34" charset="0"/>
              </a:rPr>
              <a:t>up and down with deglutition</a:t>
            </a:r>
          </a:p>
        </p:txBody>
      </p:sp>
      <p:pic>
        <p:nvPicPr>
          <p:cNvPr id="33796" name="Picture 4" descr="P1010131"/>
          <p:cNvPicPr>
            <a:picLocks noChangeAspect="1" noChangeArrowheads="1"/>
          </p:cNvPicPr>
          <p:nvPr/>
        </p:nvPicPr>
        <p:blipFill>
          <a:blip r:embed="rId2"/>
          <a:srcRect/>
          <a:stretch>
            <a:fillRect/>
          </a:stretch>
        </p:blipFill>
        <p:spPr bwMode="auto">
          <a:xfrm>
            <a:off x="684213" y="2420938"/>
            <a:ext cx="3600450" cy="2701925"/>
          </a:xfrm>
          <a:prstGeom prst="rect">
            <a:avLst/>
          </a:prstGeom>
          <a:noFill/>
          <a:ln w="9525">
            <a:noFill/>
            <a:miter lim="800000"/>
            <a:headEnd/>
            <a:tailEnd/>
          </a:ln>
        </p:spPr>
      </p:pic>
      <p:pic>
        <p:nvPicPr>
          <p:cNvPr id="33797" name="Picture 5" descr="P1010135"/>
          <p:cNvPicPr>
            <a:picLocks noChangeAspect="1" noChangeArrowheads="1"/>
          </p:cNvPicPr>
          <p:nvPr/>
        </p:nvPicPr>
        <p:blipFill>
          <a:blip r:embed="rId3"/>
          <a:srcRect/>
          <a:stretch>
            <a:fillRect/>
          </a:stretch>
        </p:blipFill>
        <p:spPr bwMode="auto">
          <a:xfrm>
            <a:off x="4932363" y="2420938"/>
            <a:ext cx="3600450" cy="27003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fontAlgn="auto" hangingPunct="1">
              <a:spcAft>
                <a:spcPts val="0"/>
              </a:spcAft>
              <a:defRPr/>
            </a:pPr>
            <a:r>
              <a:rPr lang="en-US"/>
              <a:t>2-Local examination</a:t>
            </a:r>
          </a:p>
        </p:txBody>
      </p:sp>
      <p:sp>
        <p:nvSpPr>
          <p:cNvPr id="40963" name="Rectangle 3"/>
          <p:cNvSpPr>
            <a:spLocks noGrp="1" noChangeArrowheads="1"/>
          </p:cNvSpPr>
          <p:nvPr>
            <p:ph idx="1"/>
          </p:nvPr>
        </p:nvSpPr>
        <p:spPr>
          <a:xfrm>
            <a:off x="1116013" y="1773238"/>
            <a:ext cx="7777162" cy="4103687"/>
          </a:xfrm>
        </p:spPr>
        <p:txBody>
          <a:bodyPr>
            <a:normAutofit/>
          </a:bodyPr>
          <a:lstStyle/>
          <a:p>
            <a:pPr marL="274320" indent="-274320" algn="ctr" eaLnBrk="1" fontAlgn="auto" hangingPunct="1">
              <a:spcAft>
                <a:spcPts val="0"/>
              </a:spcAft>
              <a:buFont typeface="Wingdings" pitchFamily="2" charset="2"/>
              <a:buNone/>
              <a:defRPr/>
            </a:pPr>
            <a:r>
              <a:rPr lang="en-US" sz="2400" b="1">
                <a:solidFill>
                  <a:schemeClr val="hlink"/>
                </a:solidFill>
              </a:rPr>
              <a:t>Palpation</a:t>
            </a:r>
          </a:p>
          <a:p>
            <a:pPr marL="274320" indent="-274320" algn="ctr" eaLnBrk="1" fontAlgn="auto" hangingPunct="1">
              <a:spcAft>
                <a:spcPts val="0"/>
              </a:spcAft>
              <a:buFont typeface="Wingdings" pitchFamily="2" charset="2"/>
              <a:buNone/>
              <a:defRPr/>
            </a:pPr>
            <a:r>
              <a:rPr lang="en-US" sz="1600"/>
              <a:t>Palpation is best done </a:t>
            </a:r>
            <a:r>
              <a:rPr lang="en-US" sz="1600" i="1">
                <a:effectLst>
                  <a:outerShdw blurRad="38100" dist="38100" dir="2700000" algn="tl">
                    <a:srgbClr val="C0C0C0"/>
                  </a:outerShdw>
                </a:effectLst>
              </a:rPr>
              <a:t>from behind</a:t>
            </a:r>
            <a:r>
              <a:rPr lang="en-US" sz="1600"/>
              <a:t> with the patient's neck slightly flexed to relax the sternomastoid muscles. Using both hands, place the thumb upon the nape of the neck. In this way, a considerable portion of the fingers come to overlie the right and left lobes of the gland</a:t>
            </a:r>
          </a:p>
          <a:p>
            <a:pPr marL="274320" indent="-274320" algn="ctr" eaLnBrk="1" fontAlgn="auto" hangingPunct="1">
              <a:spcAft>
                <a:spcPts val="0"/>
              </a:spcAft>
              <a:buFont typeface="Wingdings" pitchFamily="2" charset="2"/>
              <a:buNone/>
              <a:defRPr/>
            </a:pPr>
            <a:r>
              <a:rPr lang="en-US" sz="1600"/>
              <a:t>The sternomastoid muscle may be pulled back with the fingers.</a:t>
            </a:r>
          </a:p>
          <a:p>
            <a:pPr marL="274320" indent="-274320" algn="ctr" eaLnBrk="1" fontAlgn="auto" hangingPunct="1">
              <a:spcAft>
                <a:spcPts val="0"/>
              </a:spcAft>
              <a:buFont typeface="Wingdings" pitchFamily="2" charset="2"/>
              <a:buNone/>
              <a:defRPr/>
            </a:pPr>
            <a:endParaRPr lang="en-US" sz="1600"/>
          </a:p>
          <a:p>
            <a:pPr marL="274320" indent="-274320" algn="ctr" eaLnBrk="1" fontAlgn="auto" hangingPunct="1">
              <a:spcAft>
                <a:spcPts val="0"/>
              </a:spcAft>
              <a:buFont typeface="Wingdings" pitchFamily="2" charset="2"/>
              <a:buNone/>
              <a:defRPr/>
            </a:pPr>
            <a:endParaRPr lang="en-US" sz="1600"/>
          </a:p>
        </p:txBody>
      </p:sp>
      <p:pic>
        <p:nvPicPr>
          <p:cNvPr id="34820" name="Picture 4" descr="P1010155"/>
          <p:cNvPicPr>
            <a:picLocks noChangeAspect="1" noChangeArrowheads="1"/>
          </p:cNvPicPr>
          <p:nvPr/>
        </p:nvPicPr>
        <p:blipFill>
          <a:blip r:embed="rId2"/>
          <a:srcRect/>
          <a:stretch>
            <a:fillRect/>
          </a:stretch>
        </p:blipFill>
        <p:spPr bwMode="auto">
          <a:xfrm>
            <a:off x="1331913" y="4149725"/>
            <a:ext cx="2808287" cy="2106613"/>
          </a:xfrm>
          <a:prstGeom prst="rect">
            <a:avLst/>
          </a:prstGeom>
          <a:noFill/>
          <a:ln w="9525">
            <a:noFill/>
            <a:miter lim="800000"/>
            <a:headEnd/>
            <a:tailEnd/>
          </a:ln>
        </p:spPr>
      </p:pic>
      <p:pic>
        <p:nvPicPr>
          <p:cNvPr id="34821" name="Picture 5" descr="P1010154"/>
          <p:cNvPicPr>
            <a:picLocks noChangeAspect="1" noChangeArrowheads="1"/>
          </p:cNvPicPr>
          <p:nvPr/>
        </p:nvPicPr>
        <p:blipFill>
          <a:blip r:embed="rId3"/>
          <a:srcRect/>
          <a:stretch>
            <a:fillRect/>
          </a:stretch>
        </p:blipFill>
        <p:spPr bwMode="auto">
          <a:xfrm>
            <a:off x="5364163" y="4149725"/>
            <a:ext cx="2808287" cy="21066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fontAlgn="auto" hangingPunct="1">
              <a:spcAft>
                <a:spcPts val="0"/>
              </a:spcAft>
              <a:defRPr/>
            </a:pPr>
            <a:r>
              <a:rPr lang="en-US"/>
              <a:t>Complaint</a:t>
            </a:r>
          </a:p>
        </p:txBody>
      </p:sp>
      <p:sp>
        <p:nvSpPr>
          <p:cNvPr id="8195" name="Rectangle 3"/>
          <p:cNvSpPr>
            <a:spLocks noGrp="1" noChangeArrowheads="1"/>
          </p:cNvSpPr>
          <p:nvPr>
            <p:ph idx="1"/>
          </p:nvPr>
        </p:nvSpPr>
        <p:spPr/>
        <p:txBody>
          <a:bodyPr/>
          <a:lstStyle/>
          <a:p>
            <a:pPr eaLnBrk="1" hangingPunct="1">
              <a:buFont typeface="Wingdings" pitchFamily="2" charset="2"/>
              <a:buNone/>
            </a:pPr>
            <a:r>
              <a:rPr lang="en-US" smtClean="0">
                <a:cs typeface="Tahoma" pitchFamily="34" charset="0"/>
              </a:rPr>
              <a:t>1-Swelling.  </a:t>
            </a:r>
            <a:r>
              <a:rPr lang="en-US" sz="1800" i="1" smtClean="0">
                <a:solidFill>
                  <a:srgbClr val="990000"/>
                </a:solidFill>
                <a:latin typeface="Verdana" pitchFamily="34" charset="0"/>
                <a:cs typeface="Tahoma" pitchFamily="34" charset="0"/>
              </a:rPr>
              <a:t>(in the lower front part of the neck, either                                   painful or painless)</a:t>
            </a:r>
          </a:p>
          <a:p>
            <a:pPr eaLnBrk="1" hangingPunct="1">
              <a:buFont typeface="Wingdings" pitchFamily="2" charset="2"/>
              <a:buNone/>
            </a:pPr>
            <a:endParaRPr lang="en-US" smtClean="0">
              <a:cs typeface="Tahoma" pitchFamily="34" charset="0"/>
            </a:endParaRPr>
          </a:p>
          <a:p>
            <a:pPr eaLnBrk="1" hangingPunct="1">
              <a:buFont typeface="Wingdings" pitchFamily="2" charset="2"/>
              <a:buNone/>
            </a:pPr>
            <a:r>
              <a:rPr lang="en-US" smtClean="0">
                <a:cs typeface="Tahoma" pitchFamily="34" charset="0"/>
              </a:rPr>
              <a:t>2-Toxic symptoms.</a:t>
            </a:r>
          </a:p>
          <a:p>
            <a:pPr eaLnBrk="1" hangingPunct="1">
              <a:buFont typeface="Wingdings" pitchFamily="2" charset="2"/>
              <a:buNone/>
            </a:pPr>
            <a:endParaRPr lang="en-US" smtClean="0">
              <a:cs typeface="Tahoma" pitchFamily="34" charset="0"/>
            </a:endParaRPr>
          </a:p>
          <a:p>
            <a:pPr eaLnBrk="1" hangingPunct="1">
              <a:buFont typeface="Wingdings" pitchFamily="2" charset="2"/>
              <a:buNone/>
            </a:pPr>
            <a:r>
              <a:rPr lang="en-US" smtClean="0">
                <a:cs typeface="Tahoma" pitchFamily="34" charset="0"/>
              </a:rPr>
              <a:t>3-Pressure symptoms .</a:t>
            </a:r>
          </a:p>
          <a:p>
            <a:pPr eaLnBrk="1" hangingPunct="1">
              <a:buFont typeface="Wingdings" pitchFamily="2" charset="2"/>
              <a:buNone/>
            </a:pPr>
            <a:endParaRPr lang="en-US" smtClean="0">
              <a:cs typeface="Tahoma" pitchFamily="34" charset="0"/>
            </a:endParaRPr>
          </a:p>
          <a:p>
            <a:pPr eaLnBrk="1" hangingPunct="1">
              <a:buFont typeface="Wingdings" pitchFamily="2" charset="2"/>
              <a:buNone/>
            </a:pPr>
            <a:r>
              <a:rPr lang="en-US" smtClean="0">
                <a:cs typeface="Tahoma" pitchFamily="34" charset="0"/>
              </a:rPr>
              <a:t>4-Metastesis (chest, bone,..)</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fontAlgn="auto" hangingPunct="1">
              <a:spcAft>
                <a:spcPts val="0"/>
              </a:spcAft>
              <a:defRPr/>
            </a:pPr>
            <a:r>
              <a:rPr lang="en-US"/>
              <a:t>2-Local examination</a:t>
            </a:r>
          </a:p>
        </p:txBody>
      </p:sp>
      <p:sp>
        <p:nvSpPr>
          <p:cNvPr id="41987" name="Rectangle 3"/>
          <p:cNvSpPr>
            <a:spLocks noGrp="1" noChangeArrowheads="1"/>
          </p:cNvSpPr>
          <p:nvPr>
            <p:ph idx="1"/>
          </p:nvPr>
        </p:nvSpPr>
        <p:spPr>
          <a:xfrm>
            <a:off x="1042988" y="2033588"/>
            <a:ext cx="7772400" cy="4824412"/>
          </a:xfrm>
        </p:spPr>
        <p:txBody>
          <a:bodyPr>
            <a:normAutofit lnSpcReduction="10000"/>
          </a:bodyPr>
          <a:lstStyle/>
          <a:p>
            <a:pPr marL="274320" indent="-274320" eaLnBrk="1" fontAlgn="auto" hangingPunct="1">
              <a:lnSpc>
                <a:spcPct val="80000"/>
              </a:lnSpc>
              <a:spcAft>
                <a:spcPts val="0"/>
              </a:spcAft>
              <a:buFont typeface="Wingdings" pitchFamily="2" charset="2"/>
              <a:buNone/>
              <a:defRPr/>
            </a:pPr>
            <a:r>
              <a:rPr lang="en-US" sz="1800" b="1">
                <a:effectLst>
                  <a:outerShdw blurRad="38100" dist="38100" dir="2700000" algn="tl">
                    <a:srgbClr val="C0C0C0"/>
                  </a:outerShdw>
                </a:effectLst>
              </a:rPr>
              <a:t>Confirm data seen by inspection.</a:t>
            </a:r>
          </a:p>
          <a:p>
            <a:pPr marL="274320" indent="-274320" eaLnBrk="1" fontAlgn="auto" hangingPunct="1">
              <a:lnSpc>
                <a:spcPct val="80000"/>
              </a:lnSpc>
              <a:spcAft>
                <a:spcPts val="0"/>
              </a:spcAft>
              <a:buFont typeface="Wingdings" pitchFamily="2" charset="2"/>
              <a:buNone/>
              <a:defRPr/>
            </a:pPr>
            <a:endParaRPr lang="en-US" sz="1800" b="1">
              <a:effectLst>
                <a:outerShdw blurRad="38100" dist="38100" dir="2700000" algn="tl">
                  <a:srgbClr val="C0C0C0"/>
                </a:outerShdw>
              </a:effectLst>
            </a:endParaRPr>
          </a:p>
          <a:p>
            <a:pPr marL="274320" indent="-274320" eaLnBrk="1" fontAlgn="auto" hangingPunct="1">
              <a:lnSpc>
                <a:spcPct val="80000"/>
              </a:lnSpc>
              <a:spcAft>
                <a:spcPts val="0"/>
              </a:spcAft>
              <a:buFont typeface="Wingdings" pitchFamily="2" charset="2"/>
              <a:buNone/>
              <a:defRPr/>
            </a:pPr>
            <a:r>
              <a:rPr lang="en-US" sz="1800" b="1">
                <a:effectLst>
                  <a:outerShdw blurRad="38100" dist="38100" dir="2700000" algn="tl">
                    <a:srgbClr val="C0C0C0"/>
                  </a:outerShdw>
                </a:effectLst>
              </a:rPr>
              <a:t>Warmth.</a:t>
            </a:r>
          </a:p>
          <a:p>
            <a:pPr marL="274320" indent="-274320" eaLnBrk="1" fontAlgn="auto" hangingPunct="1">
              <a:lnSpc>
                <a:spcPct val="80000"/>
              </a:lnSpc>
              <a:spcAft>
                <a:spcPts val="0"/>
              </a:spcAft>
              <a:buFont typeface="Wingdings" pitchFamily="2" charset="2"/>
              <a:buNone/>
              <a:defRPr/>
            </a:pPr>
            <a:endParaRPr lang="en-US" sz="1800" b="1">
              <a:effectLst>
                <a:outerShdw blurRad="38100" dist="38100" dir="2700000" algn="tl">
                  <a:srgbClr val="C0C0C0"/>
                </a:outerShdw>
              </a:effectLst>
            </a:endParaRPr>
          </a:p>
          <a:p>
            <a:pPr marL="274320" indent="-274320" eaLnBrk="1" fontAlgn="auto" hangingPunct="1">
              <a:lnSpc>
                <a:spcPct val="80000"/>
              </a:lnSpc>
              <a:spcAft>
                <a:spcPts val="0"/>
              </a:spcAft>
              <a:buFont typeface="Wingdings" pitchFamily="2" charset="2"/>
              <a:buNone/>
              <a:defRPr/>
            </a:pPr>
            <a:r>
              <a:rPr lang="en-US" sz="1800" b="1">
                <a:effectLst>
                  <a:outerShdw blurRad="38100" dist="38100" dir="2700000" algn="tl">
                    <a:srgbClr val="C0C0C0"/>
                  </a:outerShdw>
                </a:effectLst>
              </a:rPr>
              <a:t>Shape</a:t>
            </a:r>
            <a:r>
              <a:rPr lang="en-US" sz="1600"/>
              <a:t> : Oval-rounded-oblong-irregular shape. </a:t>
            </a:r>
            <a:r>
              <a:rPr lang="en-US" sz="1000" i="1">
                <a:latin typeface="GungsuhChe" pitchFamily="49" charset="-127"/>
              </a:rPr>
              <a:t>(with diameter)</a:t>
            </a:r>
            <a:endParaRPr lang="en-US" sz="1000" b="1" i="1">
              <a:latin typeface="GungsuhChe" pitchFamily="49" charset="-127"/>
            </a:endParaRPr>
          </a:p>
          <a:p>
            <a:pPr marL="274320" indent="-274320" eaLnBrk="1" fontAlgn="auto" hangingPunct="1">
              <a:lnSpc>
                <a:spcPct val="80000"/>
              </a:lnSpc>
              <a:spcAft>
                <a:spcPts val="0"/>
              </a:spcAft>
              <a:buFont typeface="Wingdings" pitchFamily="2" charset="2"/>
              <a:buNone/>
              <a:defRPr/>
            </a:pPr>
            <a:r>
              <a:rPr lang="en-US" sz="1800" b="1">
                <a:effectLst>
                  <a:outerShdw blurRad="38100" dist="38100" dir="2700000" algn="tl">
                    <a:srgbClr val="C0C0C0"/>
                  </a:outerShdw>
                </a:effectLst>
              </a:rPr>
              <a:t>             </a:t>
            </a:r>
            <a:r>
              <a:rPr lang="en-US" sz="1600"/>
              <a:t>One lobe or bilateral.</a:t>
            </a:r>
          </a:p>
          <a:p>
            <a:pPr marL="274320" indent="-274320" eaLnBrk="1" fontAlgn="auto" hangingPunct="1">
              <a:lnSpc>
                <a:spcPct val="80000"/>
              </a:lnSpc>
              <a:spcAft>
                <a:spcPts val="0"/>
              </a:spcAft>
              <a:buFont typeface="Wingdings" pitchFamily="2" charset="2"/>
              <a:buNone/>
              <a:defRPr/>
            </a:pPr>
            <a:r>
              <a:rPr lang="en-US" sz="1800" b="1">
                <a:effectLst>
                  <a:outerShdw blurRad="38100" dist="38100" dir="2700000" algn="tl">
                    <a:srgbClr val="C0C0C0"/>
                  </a:outerShdw>
                </a:effectLst>
              </a:rPr>
              <a:t>Consistency:</a:t>
            </a:r>
            <a:r>
              <a:rPr lang="en-US" sz="1600" b="1" i="1"/>
              <a:t> </a:t>
            </a:r>
            <a:endParaRPr lang="en-US" sz="1600"/>
          </a:p>
          <a:p>
            <a:pPr marL="274320" indent="-274320" eaLnBrk="1" fontAlgn="auto" hangingPunct="1">
              <a:lnSpc>
                <a:spcPct val="80000"/>
              </a:lnSpc>
              <a:spcAft>
                <a:spcPts val="0"/>
              </a:spcAft>
              <a:buFont typeface="Wingdings" pitchFamily="2" charset="2"/>
              <a:buNone/>
              <a:defRPr/>
            </a:pPr>
            <a:r>
              <a:rPr lang="en-US" sz="1600"/>
              <a:t>   </a:t>
            </a:r>
            <a:r>
              <a:rPr lang="en-US" sz="1600" b="1" i="1"/>
              <a:t> </a:t>
            </a:r>
            <a:r>
              <a:rPr lang="en-US" sz="1600" b="1" i="1">
                <a:solidFill>
                  <a:srgbClr val="990000"/>
                </a:solidFill>
              </a:rPr>
              <a:t>Soft</a:t>
            </a:r>
            <a:r>
              <a:rPr lang="en-US" sz="1600">
                <a:solidFill>
                  <a:srgbClr val="990000"/>
                </a:solidFill>
              </a:rPr>
              <a:t> </a:t>
            </a:r>
            <a:r>
              <a:rPr lang="en-US" sz="1600"/>
              <a:t>is normal </a:t>
            </a:r>
          </a:p>
          <a:p>
            <a:pPr marL="274320" indent="-274320" eaLnBrk="1" fontAlgn="auto" hangingPunct="1">
              <a:lnSpc>
                <a:spcPct val="80000"/>
              </a:lnSpc>
              <a:spcAft>
                <a:spcPts val="0"/>
              </a:spcAft>
              <a:buFont typeface="Wingdings" pitchFamily="2" charset="2"/>
              <a:buNone/>
              <a:defRPr/>
            </a:pPr>
            <a:r>
              <a:rPr lang="en-US" sz="1600"/>
              <a:t>    </a:t>
            </a:r>
            <a:r>
              <a:rPr lang="en-US" sz="1600" b="1" i="1">
                <a:solidFill>
                  <a:srgbClr val="990000"/>
                </a:solidFill>
              </a:rPr>
              <a:t>Firm </a:t>
            </a:r>
            <a:r>
              <a:rPr lang="en-US" sz="1600"/>
              <a:t>- simple goitre, Hashimoto's thyroiditis.</a:t>
            </a:r>
          </a:p>
          <a:p>
            <a:pPr marL="274320" indent="-274320" eaLnBrk="1" fontAlgn="auto" hangingPunct="1">
              <a:lnSpc>
                <a:spcPct val="80000"/>
              </a:lnSpc>
              <a:spcAft>
                <a:spcPts val="0"/>
              </a:spcAft>
              <a:buFont typeface="Wingdings" pitchFamily="2" charset="2"/>
              <a:buNone/>
              <a:defRPr/>
            </a:pPr>
            <a:endParaRPr lang="en-US" sz="1600"/>
          </a:p>
          <a:p>
            <a:pPr marL="274320" indent="-274320" eaLnBrk="1" fontAlgn="auto" hangingPunct="1">
              <a:lnSpc>
                <a:spcPct val="80000"/>
              </a:lnSpc>
              <a:spcAft>
                <a:spcPts val="0"/>
              </a:spcAft>
              <a:buFont typeface="Wingdings" pitchFamily="2" charset="2"/>
              <a:buNone/>
              <a:defRPr/>
            </a:pPr>
            <a:r>
              <a:rPr lang="en-US" sz="1600"/>
              <a:t>    </a:t>
            </a:r>
            <a:r>
              <a:rPr lang="en-US" sz="1600" b="1" i="1">
                <a:solidFill>
                  <a:srgbClr val="990000"/>
                </a:solidFill>
              </a:rPr>
              <a:t>Stony hard</a:t>
            </a:r>
            <a:r>
              <a:rPr lang="en-US" sz="1600"/>
              <a:t> - carcinoma, calcification, cyst, fibrosis, Hashimoto's thyroiditis.</a:t>
            </a:r>
          </a:p>
          <a:p>
            <a:pPr marL="274320" indent="-274320" eaLnBrk="1" fontAlgn="auto" hangingPunct="1">
              <a:lnSpc>
                <a:spcPct val="80000"/>
              </a:lnSpc>
              <a:spcAft>
                <a:spcPts val="0"/>
              </a:spcAft>
              <a:buFont typeface="Wingdings" pitchFamily="2" charset="2"/>
              <a:buNone/>
              <a:defRPr/>
            </a:pPr>
            <a:endParaRPr lang="en-US" sz="1600"/>
          </a:p>
          <a:p>
            <a:pPr marL="274320" indent="-274320" eaLnBrk="1" fontAlgn="auto" hangingPunct="1">
              <a:lnSpc>
                <a:spcPct val="80000"/>
              </a:lnSpc>
              <a:spcAft>
                <a:spcPts val="0"/>
              </a:spcAft>
              <a:buFont typeface="Wingdings" pitchFamily="2" charset="2"/>
              <a:buNone/>
              <a:defRPr/>
            </a:pPr>
            <a:r>
              <a:rPr lang="en-US" sz="1600"/>
              <a:t>    </a:t>
            </a:r>
            <a:r>
              <a:rPr lang="en-US" sz="1600" b="1" i="1">
                <a:solidFill>
                  <a:srgbClr val="990000"/>
                </a:solidFill>
              </a:rPr>
              <a:t>Woody and tender</a:t>
            </a:r>
            <a:r>
              <a:rPr lang="en-US" sz="1600"/>
              <a:t> - acute thyroiditis.</a:t>
            </a:r>
          </a:p>
          <a:p>
            <a:pPr marL="274320" indent="-274320" eaLnBrk="1" fontAlgn="auto" hangingPunct="1">
              <a:lnSpc>
                <a:spcPct val="80000"/>
              </a:lnSpc>
              <a:spcAft>
                <a:spcPts val="0"/>
              </a:spcAft>
              <a:buFont typeface="Wingdings" pitchFamily="2" charset="2"/>
              <a:buNone/>
              <a:defRPr/>
            </a:pPr>
            <a:endParaRPr lang="en-US" sz="1600" b="1" i="1"/>
          </a:p>
          <a:p>
            <a:pPr marL="274320" indent="-274320" eaLnBrk="1" fontAlgn="auto" hangingPunct="1">
              <a:lnSpc>
                <a:spcPct val="80000"/>
              </a:lnSpc>
              <a:spcAft>
                <a:spcPts val="0"/>
              </a:spcAft>
              <a:buFont typeface="Wingdings" pitchFamily="2" charset="2"/>
              <a:buNone/>
              <a:defRPr/>
            </a:pPr>
            <a:r>
              <a:rPr lang="en-US" sz="1800" b="1">
                <a:effectLst>
                  <a:outerShdw blurRad="38100" dist="38100" dir="2700000" algn="tl">
                    <a:srgbClr val="C0C0C0"/>
                  </a:outerShdw>
                </a:effectLst>
              </a:rPr>
              <a:t>Tenderness: </a:t>
            </a:r>
            <a:r>
              <a:rPr lang="en-US" sz="1600"/>
              <a:t> suggests thyroiditis.</a:t>
            </a:r>
          </a:p>
          <a:p>
            <a:pPr marL="274320" indent="-274320" eaLnBrk="1" fontAlgn="auto" hangingPunct="1">
              <a:lnSpc>
                <a:spcPct val="80000"/>
              </a:lnSpc>
              <a:spcAft>
                <a:spcPts val="0"/>
              </a:spcAft>
              <a:buFont typeface="Wingdings" pitchFamily="2" charset="2"/>
              <a:buNone/>
              <a:defRPr/>
            </a:pPr>
            <a:endParaRPr lang="en-US" sz="1600" b="1" i="1"/>
          </a:p>
          <a:p>
            <a:pPr marL="274320" indent="-274320" eaLnBrk="1" fontAlgn="auto" hangingPunct="1">
              <a:lnSpc>
                <a:spcPct val="80000"/>
              </a:lnSpc>
              <a:spcAft>
                <a:spcPts val="0"/>
              </a:spcAft>
              <a:buFont typeface="Wingdings" pitchFamily="2" charset="2"/>
              <a:buNone/>
              <a:defRPr/>
            </a:pPr>
            <a:r>
              <a:rPr lang="en-US" sz="1800" b="1">
                <a:effectLst>
                  <a:outerShdw blurRad="38100" dist="38100" dir="2700000" algn="tl">
                    <a:srgbClr val="C0C0C0"/>
                  </a:outerShdw>
                </a:effectLst>
              </a:rPr>
              <a:t>Mobility: </a:t>
            </a:r>
            <a:r>
              <a:rPr lang="en-US" sz="1600"/>
              <a:t>Normally mobile (you can separate the movement of larynx from thyroid carcinoma may tether the gland.</a:t>
            </a:r>
          </a:p>
          <a:p>
            <a:pPr marL="274320" indent="-274320" eaLnBrk="1" fontAlgn="auto" hangingPunct="1">
              <a:lnSpc>
                <a:spcPct val="80000"/>
              </a:lnSpc>
              <a:spcAft>
                <a:spcPts val="0"/>
              </a:spcAft>
              <a:buFont typeface="Wingdings" pitchFamily="2" charset="2"/>
              <a:buNone/>
              <a:defRPr/>
            </a:pPr>
            <a:r>
              <a:rPr lang="en-US" sz="1600"/>
              <a:t>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fontAlgn="auto" hangingPunct="1">
              <a:spcAft>
                <a:spcPts val="0"/>
              </a:spcAft>
              <a:defRPr/>
            </a:pPr>
            <a:r>
              <a:rPr lang="en-US"/>
              <a:t>2-Local examination</a:t>
            </a:r>
          </a:p>
        </p:txBody>
      </p:sp>
      <p:sp>
        <p:nvSpPr>
          <p:cNvPr id="43011" name="Rectangle 3"/>
          <p:cNvSpPr>
            <a:spLocks noGrp="1" noChangeArrowheads="1"/>
          </p:cNvSpPr>
          <p:nvPr>
            <p:ph idx="1"/>
          </p:nvPr>
        </p:nvSpPr>
        <p:spPr>
          <a:xfrm>
            <a:off x="971550" y="1844675"/>
            <a:ext cx="7772400" cy="4679950"/>
          </a:xfrm>
        </p:spPr>
        <p:txBody>
          <a:bodyPr>
            <a:normAutofit lnSpcReduction="10000"/>
          </a:bodyPr>
          <a:lstStyle/>
          <a:p>
            <a:pPr marL="274320" indent="-274320" eaLnBrk="1" fontAlgn="auto" hangingPunct="1">
              <a:lnSpc>
                <a:spcPct val="80000"/>
              </a:lnSpc>
              <a:spcAft>
                <a:spcPts val="0"/>
              </a:spcAft>
              <a:buFont typeface="Wingdings" pitchFamily="2" charset="2"/>
              <a:buNone/>
              <a:defRPr/>
            </a:pPr>
            <a:r>
              <a:rPr lang="en-US" sz="2000" b="1">
                <a:effectLst>
                  <a:outerShdw blurRad="38100" dist="38100" dir="2700000" algn="tl">
                    <a:srgbClr val="C0C0C0"/>
                  </a:outerShdw>
                </a:effectLst>
              </a:rPr>
              <a:t>Surface:</a:t>
            </a:r>
          </a:p>
          <a:p>
            <a:pPr marL="274320" indent="-274320" algn="ctr" eaLnBrk="1" fontAlgn="auto" hangingPunct="1">
              <a:lnSpc>
                <a:spcPct val="80000"/>
              </a:lnSpc>
              <a:spcAft>
                <a:spcPts val="0"/>
              </a:spcAft>
              <a:buFont typeface="Wingdings" pitchFamily="2" charset="2"/>
              <a:buNone/>
              <a:defRPr/>
            </a:pPr>
            <a:r>
              <a:rPr lang="en-US" sz="1800"/>
              <a:t>  When the gland is enlarged, determine whether its surface is </a:t>
            </a:r>
            <a:r>
              <a:rPr lang="en-US" sz="1800" i="1">
                <a:solidFill>
                  <a:srgbClr val="FF9900"/>
                </a:solidFill>
                <a:effectLst>
                  <a:outerShdw blurRad="38100" dist="38100" dir="2700000" algn="tl">
                    <a:srgbClr val="C0C0C0"/>
                  </a:outerShdw>
                </a:effectLst>
              </a:rPr>
              <a:t>smooth</a:t>
            </a:r>
            <a:r>
              <a:rPr lang="en-US" sz="1800"/>
              <a:t> (</a:t>
            </a:r>
            <a:r>
              <a:rPr lang="en-US" sz="1600">
                <a:effectLst>
                  <a:outerShdw blurRad="38100" dist="38100" dir="2700000" algn="tl">
                    <a:srgbClr val="C0C0C0"/>
                  </a:outerShdw>
                </a:effectLst>
              </a:rPr>
              <a:t>as is found in primary thyrotoxicosis and colloidal goitre</a:t>
            </a:r>
            <a:r>
              <a:rPr lang="en-US" sz="1800"/>
              <a:t>) or</a:t>
            </a:r>
            <a:r>
              <a:rPr lang="en-US" sz="1800" i="1">
                <a:solidFill>
                  <a:srgbClr val="FF9900"/>
                </a:solidFill>
                <a:effectLst>
                  <a:outerShdw blurRad="38100" dist="38100" dir="2700000" algn="tl">
                    <a:srgbClr val="C0C0C0"/>
                  </a:outerShdw>
                </a:effectLst>
              </a:rPr>
              <a:t> bosselated</a:t>
            </a:r>
            <a:r>
              <a:rPr lang="en-US" sz="1800"/>
              <a:t> (nodularity)(</a:t>
            </a:r>
            <a:r>
              <a:rPr lang="en-US" sz="1600">
                <a:effectLst>
                  <a:outerShdw blurRad="38100" dist="38100" dir="2700000" algn="tl">
                    <a:srgbClr val="C0C0C0"/>
                  </a:outerShdw>
                </a:effectLst>
              </a:rPr>
              <a:t>characteristic of multinodular goitre). </a:t>
            </a:r>
            <a:endParaRPr lang="en-US" sz="1800"/>
          </a:p>
          <a:p>
            <a:pPr marL="274320" indent="-274320" eaLnBrk="1" fontAlgn="auto" hangingPunct="1">
              <a:lnSpc>
                <a:spcPct val="80000"/>
              </a:lnSpc>
              <a:spcAft>
                <a:spcPts val="0"/>
              </a:spcAft>
              <a:buFont typeface="Wingdings" pitchFamily="2" charset="2"/>
              <a:buNone/>
              <a:defRPr/>
            </a:pPr>
            <a:r>
              <a:rPr lang="en-US" sz="2000" b="1">
                <a:effectLst>
                  <a:outerShdw blurRad="38100" dist="38100" dir="2700000" algn="tl">
                    <a:srgbClr val="C0C0C0"/>
                  </a:outerShdw>
                </a:effectLst>
              </a:rPr>
              <a:t>Edge:</a:t>
            </a:r>
          </a:p>
          <a:p>
            <a:pPr marL="274320" indent="-274320" eaLnBrk="1" fontAlgn="auto" hangingPunct="1">
              <a:lnSpc>
                <a:spcPct val="80000"/>
              </a:lnSpc>
              <a:spcAft>
                <a:spcPts val="0"/>
              </a:spcAft>
              <a:buFont typeface="Wingdings" pitchFamily="2" charset="2"/>
              <a:buNone/>
              <a:defRPr/>
            </a:pPr>
            <a:r>
              <a:rPr lang="en-US" sz="1800"/>
              <a:t>     Try to determine definitely the shape and position of the lower limits of an enlarged thyroid gland. (retrosternal goitre).</a:t>
            </a:r>
          </a:p>
          <a:p>
            <a:pPr marL="274320" indent="-274320" eaLnBrk="1" fontAlgn="auto" hangingPunct="1">
              <a:lnSpc>
                <a:spcPct val="80000"/>
              </a:lnSpc>
              <a:spcAft>
                <a:spcPts val="0"/>
              </a:spcAft>
              <a:buFont typeface="Wingdings" pitchFamily="2" charset="2"/>
              <a:buNone/>
              <a:defRPr/>
            </a:pPr>
            <a:r>
              <a:rPr lang="en-US" sz="2400"/>
              <a:t> </a:t>
            </a:r>
            <a:r>
              <a:rPr lang="en-US" sz="1800" i="1"/>
              <a:t>Well-define</a:t>
            </a:r>
          </a:p>
          <a:p>
            <a:pPr marL="274320" indent="-274320" eaLnBrk="1" fontAlgn="auto" hangingPunct="1">
              <a:lnSpc>
                <a:spcPct val="80000"/>
              </a:lnSpc>
              <a:spcAft>
                <a:spcPts val="0"/>
              </a:spcAft>
              <a:buFont typeface="Wingdings" pitchFamily="2" charset="2"/>
              <a:buNone/>
              <a:defRPr/>
            </a:pPr>
            <a:r>
              <a:rPr lang="en-US" sz="1800" i="1"/>
              <a:t>  Ill-define</a:t>
            </a:r>
          </a:p>
          <a:p>
            <a:pPr marL="274320" indent="-274320" eaLnBrk="1" fontAlgn="auto" hangingPunct="1">
              <a:lnSpc>
                <a:spcPct val="80000"/>
              </a:lnSpc>
              <a:spcAft>
                <a:spcPts val="0"/>
              </a:spcAft>
              <a:buFont typeface="Wingdings" pitchFamily="2" charset="2"/>
              <a:buNone/>
              <a:defRPr/>
            </a:pPr>
            <a:endParaRPr lang="en-US" sz="1800"/>
          </a:p>
          <a:p>
            <a:pPr marL="274320" indent="-274320" eaLnBrk="1" fontAlgn="auto" hangingPunct="1">
              <a:lnSpc>
                <a:spcPct val="80000"/>
              </a:lnSpc>
              <a:spcAft>
                <a:spcPts val="0"/>
              </a:spcAft>
              <a:buFont typeface="Wingdings" pitchFamily="2" charset="2"/>
              <a:buNone/>
              <a:defRPr/>
            </a:pPr>
            <a:r>
              <a:rPr lang="en-US" sz="2000" b="1">
                <a:effectLst>
                  <a:outerShdw blurRad="38100" dist="38100" dir="2700000" algn="tl">
                    <a:srgbClr val="C0C0C0"/>
                  </a:outerShdw>
                </a:effectLst>
              </a:rPr>
              <a:t>Relation to the surrounding structures:</a:t>
            </a:r>
          </a:p>
          <a:p>
            <a:pPr marL="274320" indent="-274320" eaLnBrk="1" fontAlgn="auto" hangingPunct="1">
              <a:lnSpc>
                <a:spcPct val="80000"/>
              </a:lnSpc>
              <a:spcAft>
                <a:spcPts val="0"/>
              </a:spcAft>
              <a:buFont typeface="Wingdings" pitchFamily="2" charset="2"/>
              <a:buNone/>
              <a:defRPr/>
            </a:pPr>
            <a:r>
              <a:rPr lang="en-US" sz="1800"/>
              <a:t>   Skin</a:t>
            </a:r>
          </a:p>
          <a:p>
            <a:pPr marL="274320" indent="-274320" eaLnBrk="1" fontAlgn="auto" hangingPunct="1">
              <a:lnSpc>
                <a:spcPct val="80000"/>
              </a:lnSpc>
              <a:spcAft>
                <a:spcPts val="0"/>
              </a:spcAft>
              <a:buFont typeface="Wingdings" pitchFamily="2" charset="2"/>
              <a:buNone/>
              <a:defRPr/>
            </a:pPr>
            <a:r>
              <a:rPr lang="en-US" sz="1800"/>
              <a:t>   Muscle   </a:t>
            </a:r>
          </a:p>
          <a:p>
            <a:pPr marL="274320" indent="-274320" eaLnBrk="1" fontAlgn="auto" hangingPunct="1">
              <a:lnSpc>
                <a:spcPct val="80000"/>
              </a:lnSpc>
              <a:spcAft>
                <a:spcPts val="0"/>
              </a:spcAft>
              <a:buFont typeface="Wingdings" pitchFamily="2" charset="2"/>
              <a:buNone/>
              <a:defRPr/>
            </a:pPr>
            <a:r>
              <a:rPr lang="en-US" sz="1800"/>
              <a:t>   Blood vessels </a:t>
            </a:r>
          </a:p>
          <a:p>
            <a:pPr marL="274320" indent="-274320" eaLnBrk="1" fontAlgn="auto" hangingPunct="1">
              <a:lnSpc>
                <a:spcPct val="80000"/>
              </a:lnSpc>
              <a:spcAft>
                <a:spcPts val="0"/>
              </a:spcAft>
              <a:buFont typeface="Wingdings" pitchFamily="2" charset="2"/>
              <a:buNone/>
              <a:defRPr/>
            </a:pPr>
            <a:r>
              <a:rPr lang="en-US" sz="1800"/>
              <a:t>   Trachea</a:t>
            </a:r>
          </a:p>
          <a:p>
            <a:pPr marL="274320" indent="-274320" eaLnBrk="1" fontAlgn="auto" hangingPunct="1">
              <a:lnSpc>
                <a:spcPct val="80000"/>
              </a:lnSpc>
              <a:spcAft>
                <a:spcPts val="0"/>
              </a:spcAft>
              <a:buFont typeface="Wingdings" pitchFamily="2" charset="2"/>
              <a:buNone/>
              <a:defRPr/>
            </a:pPr>
            <a:endParaRPr lang="en-US" sz="1800"/>
          </a:p>
          <a:p>
            <a:pPr marL="274320" indent="-274320" eaLnBrk="1" fontAlgn="auto" hangingPunct="1">
              <a:lnSpc>
                <a:spcPct val="80000"/>
              </a:lnSpc>
              <a:spcAft>
                <a:spcPts val="0"/>
              </a:spcAft>
              <a:buFont typeface="Wingdings" pitchFamily="2" charset="2"/>
              <a:buNone/>
              <a:defRPr/>
            </a:pPr>
            <a:r>
              <a:rPr lang="en-US" sz="2000" b="1">
                <a:effectLst>
                  <a:outerShdw blurRad="38100" dist="38100" dir="2700000" algn="tl">
                    <a:srgbClr val="C0C0C0"/>
                  </a:outerShdw>
                </a:effectLst>
              </a:rPr>
              <a:t>Thrill on the upper pole of the gland</a:t>
            </a:r>
            <a:r>
              <a:rPr lang="en-US" sz="1800"/>
              <a:t>.</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fontAlgn="auto" hangingPunct="1">
              <a:spcAft>
                <a:spcPts val="0"/>
              </a:spcAft>
              <a:defRPr/>
            </a:pPr>
            <a:r>
              <a:rPr lang="en-US" sz="4000" i="1">
                <a:effectLst>
                  <a:outerShdw blurRad="38100" dist="38100" dir="2700000" algn="tl">
                    <a:srgbClr val="C0C0C0"/>
                  </a:outerShdw>
                </a:effectLst>
              </a:rPr>
              <a:t>                  Edge</a:t>
            </a:r>
          </a:p>
        </p:txBody>
      </p:sp>
      <p:sp>
        <p:nvSpPr>
          <p:cNvPr id="50179" name="Rectangle 3"/>
          <p:cNvSpPr>
            <a:spLocks noGrp="1" noChangeArrowheads="1"/>
          </p:cNvSpPr>
          <p:nvPr>
            <p:ph idx="1"/>
          </p:nvPr>
        </p:nvSpPr>
        <p:spPr>
          <a:xfrm>
            <a:off x="2411413" y="5300663"/>
            <a:ext cx="3735387" cy="403225"/>
          </a:xfrm>
        </p:spPr>
        <p:txBody>
          <a:bodyPr>
            <a:normAutofit/>
          </a:bodyPr>
          <a:lstStyle/>
          <a:p>
            <a:pPr marL="274320" indent="-274320" algn="ctr" eaLnBrk="1" fontAlgn="auto" hangingPunct="1">
              <a:spcAft>
                <a:spcPts val="0"/>
              </a:spcAft>
              <a:buFont typeface="Wingdings" pitchFamily="2" charset="2"/>
              <a:buNone/>
              <a:defRPr/>
            </a:pPr>
            <a:r>
              <a:rPr lang="en-US" sz="2000" i="1">
                <a:effectLst>
                  <a:outerShdw blurRad="38100" dist="38100" dir="2700000" algn="tl">
                    <a:srgbClr val="C0C0C0"/>
                  </a:outerShdw>
                </a:effectLst>
                <a:latin typeface="Franklin Gothic Medium" pitchFamily="34" charset="0"/>
              </a:rPr>
              <a:t>Well-define edge</a:t>
            </a:r>
          </a:p>
        </p:txBody>
      </p:sp>
      <p:pic>
        <p:nvPicPr>
          <p:cNvPr id="37892" name="Picture 4" descr="P1010130"/>
          <p:cNvPicPr>
            <a:picLocks noChangeAspect="1" noChangeArrowheads="1"/>
          </p:cNvPicPr>
          <p:nvPr/>
        </p:nvPicPr>
        <p:blipFill>
          <a:blip r:embed="rId2"/>
          <a:srcRect/>
          <a:stretch>
            <a:fillRect/>
          </a:stretch>
        </p:blipFill>
        <p:spPr bwMode="auto">
          <a:xfrm>
            <a:off x="468313" y="2276475"/>
            <a:ext cx="3527425" cy="2644775"/>
          </a:xfrm>
          <a:prstGeom prst="rect">
            <a:avLst/>
          </a:prstGeom>
          <a:noFill/>
          <a:ln w="9525">
            <a:noFill/>
            <a:miter lim="800000"/>
            <a:headEnd/>
            <a:tailEnd/>
          </a:ln>
        </p:spPr>
      </p:pic>
      <p:pic>
        <p:nvPicPr>
          <p:cNvPr id="37893" name="Picture 5" descr="P1010132"/>
          <p:cNvPicPr>
            <a:picLocks noChangeAspect="1" noChangeArrowheads="1"/>
          </p:cNvPicPr>
          <p:nvPr/>
        </p:nvPicPr>
        <p:blipFill>
          <a:blip r:embed="rId3"/>
          <a:srcRect/>
          <a:stretch>
            <a:fillRect/>
          </a:stretch>
        </p:blipFill>
        <p:spPr bwMode="auto">
          <a:xfrm>
            <a:off x="4787900" y="2276475"/>
            <a:ext cx="3529013" cy="26479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fontAlgn="auto" hangingPunct="1">
              <a:spcAft>
                <a:spcPts val="0"/>
              </a:spcAft>
              <a:defRPr/>
            </a:pPr>
            <a:r>
              <a:rPr lang="en-US" sz="4000" i="1">
                <a:effectLst>
                  <a:outerShdw blurRad="38100" dist="38100" dir="2700000" algn="tl">
                    <a:srgbClr val="C0C0C0"/>
                  </a:outerShdw>
                </a:effectLst>
              </a:rPr>
              <a:t>                  Edge </a:t>
            </a:r>
          </a:p>
        </p:txBody>
      </p:sp>
      <p:sp>
        <p:nvSpPr>
          <p:cNvPr id="51203" name="Rectangle 3"/>
          <p:cNvSpPr>
            <a:spLocks noGrp="1" noChangeArrowheads="1"/>
          </p:cNvSpPr>
          <p:nvPr>
            <p:ph idx="1"/>
          </p:nvPr>
        </p:nvSpPr>
        <p:spPr>
          <a:xfrm>
            <a:off x="3132138" y="5445125"/>
            <a:ext cx="2519362" cy="403225"/>
          </a:xfrm>
        </p:spPr>
        <p:txBody>
          <a:bodyPr>
            <a:normAutofit/>
          </a:bodyPr>
          <a:lstStyle/>
          <a:p>
            <a:pPr marL="274320" indent="-274320" algn="ctr" eaLnBrk="1" fontAlgn="auto" hangingPunct="1">
              <a:spcAft>
                <a:spcPts val="0"/>
              </a:spcAft>
              <a:buFont typeface="Wingdings" pitchFamily="2" charset="2"/>
              <a:buNone/>
              <a:defRPr/>
            </a:pPr>
            <a:r>
              <a:rPr lang="en-US" sz="1000"/>
              <a:t> </a:t>
            </a:r>
            <a:r>
              <a:rPr lang="en-US" sz="2000" i="1">
                <a:effectLst>
                  <a:outerShdw blurRad="38100" dist="38100" dir="2700000" algn="tl">
                    <a:srgbClr val="C0C0C0"/>
                  </a:outerShdw>
                </a:effectLst>
                <a:latin typeface="Franklin Gothic Medium" pitchFamily="34" charset="0"/>
              </a:rPr>
              <a:t>Ill-define edge</a:t>
            </a:r>
          </a:p>
        </p:txBody>
      </p:sp>
      <p:pic>
        <p:nvPicPr>
          <p:cNvPr id="38916" name="Picture 4" descr="P1010140"/>
          <p:cNvPicPr>
            <a:picLocks noChangeAspect="1" noChangeArrowheads="1"/>
          </p:cNvPicPr>
          <p:nvPr/>
        </p:nvPicPr>
        <p:blipFill>
          <a:blip r:embed="rId2"/>
          <a:srcRect/>
          <a:stretch>
            <a:fillRect/>
          </a:stretch>
        </p:blipFill>
        <p:spPr bwMode="auto">
          <a:xfrm>
            <a:off x="323850" y="2276475"/>
            <a:ext cx="3851275" cy="2889250"/>
          </a:xfrm>
          <a:prstGeom prst="rect">
            <a:avLst/>
          </a:prstGeom>
          <a:noFill/>
          <a:ln w="9525">
            <a:noFill/>
            <a:miter lim="800000"/>
            <a:headEnd/>
            <a:tailEnd/>
          </a:ln>
        </p:spPr>
      </p:pic>
      <p:pic>
        <p:nvPicPr>
          <p:cNvPr id="38917" name="Picture 5" descr="P1010141"/>
          <p:cNvPicPr>
            <a:picLocks noChangeAspect="1" noChangeArrowheads="1"/>
          </p:cNvPicPr>
          <p:nvPr/>
        </p:nvPicPr>
        <p:blipFill>
          <a:blip r:embed="rId3"/>
          <a:srcRect/>
          <a:stretch>
            <a:fillRect/>
          </a:stretch>
        </p:blipFill>
        <p:spPr bwMode="auto">
          <a:xfrm>
            <a:off x="4787900" y="2276475"/>
            <a:ext cx="3889375" cy="2917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fontAlgn="auto" hangingPunct="1">
              <a:spcAft>
                <a:spcPts val="0"/>
              </a:spcAft>
              <a:defRPr/>
            </a:pPr>
            <a:r>
              <a:rPr lang="en-US"/>
              <a:t>2-Local examination</a:t>
            </a:r>
          </a:p>
        </p:txBody>
      </p:sp>
      <p:sp>
        <p:nvSpPr>
          <p:cNvPr id="44035" name="Rectangle 3"/>
          <p:cNvSpPr>
            <a:spLocks noGrp="1" noChangeArrowheads="1"/>
          </p:cNvSpPr>
          <p:nvPr>
            <p:ph idx="1"/>
          </p:nvPr>
        </p:nvSpPr>
        <p:spPr>
          <a:xfrm>
            <a:off x="1042988" y="1916113"/>
            <a:ext cx="7772400" cy="4114800"/>
          </a:xfrm>
        </p:spPr>
        <p:txBody>
          <a:bodyPr>
            <a:normAutofit/>
          </a:bodyPr>
          <a:lstStyle/>
          <a:p>
            <a:pPr marL="274320" indent="-274320" algn="ctr" eaLnBrk="1" fontAlgn="auto" hangingPunct="1">
              <a:spcAft>
                <a:spcPts val="0"/>
              </a:spcAft>
              <a:buFont typeface="Wingdings" pitchFamily="2" charset="2"/>
              <a:buNone/>
              <a:defRPr/>
            </a:pPr>
            <a:r>
              <a:rPr lang="en-US" sz="2400" b="1" dirty="0">
                <a:solidFill>
                  <a:schemeClr val="hlink"/>
                </a:solidFill>
              </a:rPr>
              <a:t>Percussion</a:t>
            </a:r>
          </a:p>
          <a:p>
            <a:pPr marL="274320" indent="-274320" algn="ctr" eaLnBrk="1" fontAlgn="auto" hangingPunct="1">
              <a:spcAft>
                <a:spcPts val="0"/>
              </a:spcAft>
              <a:buFont typeface="Wingdings" pitchFamily="2" charset="2"/>
              <a:buNone/>
              <a:defRPr/>
            </a:pPr>
            <a:r>
              <a:rPr lang="en-US" sz="2000" i="1" dirty="0">
                <a:effectLst>
                  <a:outerShdw blurRad="38100" dist="38100" dir="2700000" algn="tl">
                    <a:srgbClr val="C0C0C0"/>
                  </a:outerShdw>
                </a:effectLst>
              </a:rPr>
              <a:t>Percussion over the </a:t>
            </a:r>
            <a:r>
              <a:rPr lang="en-US" sz="2000" i="1" dirty="0" err="1">
                <a:effectLst>
                  <a:outerShdw blurRad="38100" dist="38100" dir="2700000" algn="tl">
                    <a:srgbClr val="C0C0C0"/>
                  </a:outerShdw>
                </a:effectLst>
              </a:rPr>
              <a:t>manubrium</a:t>
            </a:r>
            <a:r>
              <a:rPr lang="en-US" sz="2000" i="1" dirty="0">
                <a:effectLst>
                  <a:outerShdw blurRad="38100" dist="38100" dir="2700000" algn="tl">
                    <a:srgbClr val="C0C0C0"/>
                  </a:outerShdw>
                </a:effectLst>
              </a:rPr>
              <a:t> </a:t>
            </a:r>
            <a:r>
              <a:rPr lang="en-US" sz="2000" i="1" dirty="0" err="1">
                <a:effectLst>
                  <a:outerShdw blurRad="38100" dist="38100" dir="2700000" algn="tl">
                    <a:srgbClr val="C0C0C0"/>
                  </a:outerShdw>
                </a:effectLst>
              </a:rPr>
              <a:t>sterni</a:t>
            </a:r>
            <a:r>
              <a:rPr lang="en-US" sz="2000" i="1" dirty="0">
                <a:effectLst>
                  <a:outerShdw blurRad="38100" dist="38100" dir="2700000" algn="tl">
                    <a:srgbClr val="C0C0C0"/>
                  </a:outerShdw>
                </a:effectLst>
              </a:rPr>
              <a:t>, normally it is resonant. If dull it </a:t>
            </a:r>
            <a:r>
              <a:rPr lang="en-US" sz="2000" i="1" dirty="0" err="1">
                <a:effectLst>
                  <a:outerShdw blurRad="38100" dist="38100" dir="2700000" algn="tl">
                    <a:srgbClr val="C0C0C0"/>
                  </a:outerShdw>
                </a:effectLst>
              </a:rPr>
              <a:t>indicats</a:t>
            </a:r>
            <a:r>
              <a:rPr lang="en-US" sz="2000" i="1" dirty="0">
                <a:effectLst>
                  <a:outerShdw blurRad="38100" dist="38100" dir="2700000" algn="tl">
                    <a:srgbClr val="C0C0C0"/>
                  </a:outerShdw>
                </a:effectLst>
              </a:rPr>
              <a:t> the presence of </a:t>
            </a:r>
            <a:r>
              <a:rPr lang="en-US" sz="2000" i="1" dirty="0" err="1">
                <a:effectLst>
                  <a:outerShdw blurRad="38100" dist="38100" dir="2700000" algn="tl">
                    <a:srgbClr val="C0C0C0"/>
                  </a:outerShdw>
                </a:effectLst>
              </a:rPr>
              <a:t>retrosternal</a:t>
            </a:r>
            <a:r>
              <a:rPr lang="en-US" sz="2000" i="1" dirty="0">
                <a:effectLst>
                  <a:outerShdw blurRad="38100" dist="38100" dir="2700000" algn="tl">
                    <a:srgbClr val="C0C0C0"/>
                  </a:outerShdw>
                </a:effectLst>
              </a:rPr>
              <a:t> </a:t>
            </a:r>
            <a:r>
              <a:rPr lang="en-US" sz="2000" i="1" dirty="0" err="1">
                <a:effectLst>
                  <a:outerShdw blurRad="38100" dist="38100" dir="2700000" algn="tl">
                    <a:srgbClr val="C0C0C0"/>
                  </a:outerShdw>
                </a:effectLst>
              </a:rPr>
              <a:t>goitre</a:t>
            </a:r>
            <a:r>
              <a:rPr lang="en-US" sz="2000" i="1" dirty="0">
                <a:effectLst>
                  <a:outerShdw blurRad="38100" dist="38100" dir="2700000" algn="tl">
                    <a:srgbClr val="C0C0C0"/>
                  </a:outerShdw>
                </a:effectLst>
              </a:rPr>
              <a:t> or </a:t>
            </a:r>
            <a:r>
              <a:rPr lang="en-US" sz="2000" i="1" dirty="0" err="1">
                <a:effectLst>
                  <a:outerShdw blurRad="38100" dist="38100" dir="2700000" algn="tl">
                    <a:srgbClr val="C0C0C0"/>
                  </a:outerShdw>
                </a:effectLst>
              </a:rPr>
              <a:t>mediastinal</a:t>
            </a:r>
            <a:r>
              <a:rPr lang="en-US" sz="2000" i="1" dirty="0">
                <a:effectLst>
                  <a:outerShdw blurRad="38100" dist="38100" dir="2700000" algn="tl">
                    <a:srgbClr val="C0C0C0"/>
                  </a:outerShdw>
                </a:effectLst>
              </a:rPr>
              <a:t> lymph nodes.</a:t>
            </a:r>
          </a:p>
          <a:p>
            <a:pPr marL="274320" indent="-274320" algn="ctr" eaLnBrk="1" fontAlgn="auto" hangingPunct="1">
              <a:spcAft>
                <a:spcPts val="0"/>
              </a:spcAft>
              <a:buFont typeface="Wingdings" pitchFamily="2" charset="2"/>
              <a:buNone/>
              <a:defRPr/>
            </a:pPr>
            <a:endParaRPr lang="en-US" sz="2400" b="1" dirty="0">
              <a:solidFill>
                <a:schemeClr val="hlink"/>
              </a:solidFill>
            </a:endParaRPr>
          </a:p>
          <a:p>
            <a:pPr marL="274320" indent="-274320" algn="ctr" eaLnBrk="1" fontAlgn="auto" hangingPunct="1">
              <a:spcAft>
                <a:spcPts val="0"/>
              </a:spcAft>
              <a:buFont typeface="Wingdings" pitchFamily="2" charset="2"/>
              <a:buNone/>
              <a:defRPr/>
            </a:pPr>
            <a:r>
              <a:rPr lang="en-US" sz="2400" b="1" dirty="0">
                <a:solidFill>
                  <a:schemeClr val="hlink"/>
                </a:solidFill>
              </a:rPr>
              <a:t>Auscultation</a:t>
            </a:r>
          </a:p>
          <a:p>
            <a:pPr marL="274320" indent="-274320" algn="ctr" eaLnBrk="1" fontAlgn="auto" hangingPunct="1">
              <a:spcAft>
                <a:spcPts val="0"/>
              </a:spcAft>
              <a:buFont typeface="Wingdings" pitchFamily="2" charset="2"/>
              <a:buNone/>
              <a:defRPr/>
            </a:pPr>
            <a:r>
              <a:rPr lang="en-US" sz="2000" i="1" dirty="0">
                <a:effectLst>
                  <a:outerShdw blurRad="38100" dist="38100" dir="2700000" algn="tl">
                    <a:srgbClr val="C0C0C0"/>
                  </a:outerShdw>
                </a:effectLst>
              </a:rPr>
              <a:t>Put a stethoscope on the gland, a systolic or even a </a:t>
            </a:r>
            <a:r>
              <a:rPr lang="en-US" sz="2000" i="1" dirty="0" err="1">
                <a:effectLst>
                  <a:outerShdw blurRad="38100" dist="38100" dir="2700000" algn="tl">
                    <a:srgbClr val="C0C0C0"/>
                  </a:outerShdw>
                </a:effectLst>
              </a:rPr>
              <a:t>machinary</a:t>
            </a:r>
            <a:r>
              <a:rPr lang="en-US" sz="2000" i="1" dirty="0">
                <a:effectLst>
                  <a:outerShdw blurRad="38100" dist="38100" dir="2700000" algn="tl">
                    <a:srgbClr val="C0C0C0"/>
                  </a:outerShdw>
                </a:effectLst>
              </a:rPr>
              <a:t> murmur may be </a:t>
            </a:r>
            <a:r>
              <a:rPr lang="en-US" sz="2000" i="1" dirty="0" err="1">
                <a:effectLst>
                  <a:outerShdw blurRad="38100" dist="38100" dir="2700000" algn="tl">
                    <a:srgbClr val="C0C0C0"/>
                  </a:outerShdw>
                </a:effectLst>
              </a:rPr>
              <a:t>heared</a:t>
            </a:r>
            <a:r>
              <a:rPr lang="en-US" sz="2000" i="1" dirty="0">
                <a:effectLst>
                  <a:outerShdw blurRad="38100" dist="38100" dir="2700000" algn="tl">
                    <a:srgbClr val="C0C0C0"/>
                  </a:outerShdw>
                </a:effectLst>
              </a:rPr>
              <a:t> in case of highly vascular </a:t>
            </a:r>
            <a:r>
              <a:rPr lang="en-US" sz="2000" i="1" dirty="0" err="1">
                <a:effectLst>
                  <a:outerShdw blurRad="38100" dist="38100" dir="2700000" algn="tl">
                    <a:srgbClr val="C0C0C0"/>
                  </a:outerShdw>
                </a:effectLst>
              </a:rPr>
              <a:t>thyrotoxic</a:t>
            </a:r>
            <a:r>
              <a:rPr lang="en-US" sz="2000" i="1" dirty="0">
                <a:effectLst>
                  <a:outerShdw blurRad="38100" dist="38100" dir="2700000" algn="tl">
                    <a:srgbClr val="C0C0C0"/>
                  </a:outerShdw>
                </a:effectLst>
              </a:rPr>
              <a:t> gland. Specially on the superior pole.</a:t>
            </a:r>
          </a:p>
          <a:p>
            <a:pPr marL="274320" indent="-274320" algn="ctr" eaLnBrk="1" fontAlgn="auto" hangingPunct="1">
              <a:spcAft>
                <a:spcPts val="0"/>
              </a:spcAft>
              <a:buFont typeface="Wingdings" pitchFamily="2" charset="2"/>
              <a:buNone/>
              <a:defRPr/>
            </a:pPr>
            <a:r>
              <a:rPr lang="en-US" sz="2000" i="1" dirty="0">
                <a:effectLst>
                  <a:outerShdw blurRad="38100" dist="38100" dir="2700000" algn="tl">
                    <a:srgbClr val="C0C0C0"/>
                  </a:outerShdw>
                </a:effectLst>
              </a:rPr>
              <a:t>Arterial bruit &amp; venous </a:t>
            </a:r>
            <a:r>
              <a:rPr lang="en-US" sz="2000" i="1" dirty="0" smtClean="0">
                <a:effectLst>
                  <a:outerShdw blurRad="38100" dist="38100" dir="2700000" algn="tl">
                    <a:srgbClr val="C0C0C0"/>
                  </a:outerShdw>
                </a:effectLst>
              </a:rPr>
              <a:t>hum.</a:t>
            </a:r>
            <a:endParaRPr lang="en-US" sz="2000" i="1" dirty="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eaLnBrk="1" fontAlgn="auto" hangingPunct="1">
              <a:spcAft>
                <a:spcPts val="0"/>
              </a:spcAft>
              <a:defRPr/>
            </a:pPr>
            <a:r>
              <a:rPr lang="en-US" i="1">
                <a:solidFill>
                  <a:srgbClr val="FF9900"/>
                </a:solidFill>
                <a:effectLst>
                  <a:outerShdw blurRad="38100" dist="38100" dir="2700000" algn="tl">
                    <a:srgbClr val="C0C0C0"/>
                  </a:outerShdw>
                </a:effectLst>
              </a:rPr>
              <a:t>Diagnosis</a:t>
            </a:r>
          </a:p>
        </p:txBody>
      </p:sp>
      <p:sp>
        <p:nvSpPr>
          <p:cNvPr id="58371" name="Rectangle 3"/>
          <p:cNvSpPr>
            <a:spLocks noGrp="1" noChangeArrowheads="1"/>
          </p:cNvSpPr>
          <p:nvPr>
            <p:ph idx="1"/>
          </p:nvPr>
        </p:nvSpPr>
        <p:spPr>
          <a:xfrm>
            <a:off x="971550" y="1989138"/>
            <a:ext cx="7772400" cy="4114800"/>
          </a:xfrm>
        </p:spPr>
        <p:txBody>
          <a:bodyPr>
            <a:normAutofit/>
          </a:bodyPr>
          <a:lstStyle/>
          <a:p>
            <a:pPr marL="609600" indent="-609600" algn="ctr" eaLnBrk="1" fontAlgn="auto" hangingPunct="1">
              <a:spcAft>
                <a:spcPts val="0"/>
              </a:spcAft>
              <a:buFont typeface="Wingdings" pitchFamily="2" charset="2"/>
              <a:buNone/>
              <a:defRPr/>
            </a:pPr>
            <a:r>
              <a:rPr lang="en-US" sz="3600" b="1">
                <a:solidFill>
                  <a:schemeClr val="hlink"/>
                </a:solidFill>
              </a:rPr>
              <a:t>Diagnosis</a:t>
            </a:r>
          </a:p>
          <a:p>
            <a:pPr marL="609600" indent="-609600" eaLnBrk="1" fontAlgn="auto" hangingPunct="1">
              <a:spcAft>
                <a:spcPts val="0"/>
              </a:spcAft>
              <a:buFont typeface="Wingdings" pitchFamily="2" charset="2"/>
              <a:buNone/>
              <a:defRPr/>
            </a:pPr>
            <a:r>
              <a:rPr lang="en-US" sz="4800" i="1">
                <a:solidFill>
                  <a:srgbClr val="990000"/>
                </a:solidFill>
                <a:effectLst>
                  <a:outerShdw blurRad="38100" dist="38100" dir="2700000" algn="tl">
                    <a:srgbClr val="C0C0C0"/>
                  </a:outerShdw>
                </a:effectLst>
              </a:rPr>
              <a:t>1- Anatomical diagnosis:</a:t>
            </a:r>
          </a:p>
          <a:p>
            <a:pPr marL="609600" indent="-609600" eaLnBrk="1" fontAlgn="auto" hangingPunct="1">
              <a:spcAft>
                <a:spcPts val="0"/>
              </a:spcAft>
              <a:buFont typeface="Wingdings" pitchFamily="2" charset="2"/>
              <a:buNone/>
              <a:defRPr/>
            </a:pPr>
            <a:r>
              <a:rPr lang="en-US"/>
              <a:t>    </a:t>
            </a:r>
            <a:r>
              <a:rPr lang="en-US" sz="2400" i="1">
                <a:effectLst>
                  <a:outerShdw blurRad="38100" dist="38100" dir="2700000" algn="tl">
                    <a:srgbClr val="C0C0C0"/>
                  </a:outerShdw>
                </a:effectLst>
              </a:rPr>
              <a:t>A) Is it thyroid swelling or not?</a:t>
            </a:r>
          </a:p>
          <a:p>
            <a:pPr marL="609600" indent="-609600" eaLnBrk="1" fontAlgn="auto" hangingPunct="1">
              <a:spcAft>
                <a:spcPts val="0"/>
              </a:spcAft>
              <a:buFont typeface="Wingdings" pitchFamily="2" charset="2"/>
              <a:buNone/>
              <a:defRPr/>
            </a:pPr>
            <a:r>
              <a:rPr lang="en-US" sz="2400" i="1">
                <a:effectLst>
                  <a:outerShdw blurRad="38100" dist="38100" dir="2700000" algn="tl">
                    <a:srgbClr val="C0C0C0"/>
                  </a:outerShdw>
                </a:effectLst>
              </a:rPr>
              <a:t>           -anatomical site of thyroid</a:t>
            </a:r>
          </a:p>
          <a:p>
            <a:pPr marL="609600" indent="-609600" eaLnBrk="1" fontAlgn="auto" hangingPunct="1">
              <a:spcAft>
                <a:spcPts val="0"/>
              </a:spcAft>
              <a:buFont typeface="Wingdings" pitchFamily="2" charset="2"/>
              <a:buNone/>
              <a:defRPr/>
            </a:pPr>
            <a:r>
              <a:rPr lang="en-US" sz="2400" i="1">
                <a:effectLst>
                  <a:outerShdw blurRad="38100" dist="38100" dir="2700000" algn="tl">
                    <a:srgbClr val="C0C0C0"/>
                  </a:outerShdw>
                </a:effectLst>
              </a:rPr>
              <a:t>           -move up-and-down with deglutition.</a:t>
            </a:r>
          </a:p>
          <a:p>
            <a:pPr marL="609600" indent="-609600" eaLnBrk="1" fontAlgn="auto" hangingPunct="1">
              <a:spcAft>
                <a:spcPts val="0"/>
              </a:spcAft>
              <a:buFont typeface="Wingdings" pitchFamily="2" charset="2"/>
              <a:buNone/>
              <a:defRPr/>
            </a:pPr>
            <a:r>
              <a:rPr lang="en-US" sz="2400" i="1">
                <a:effectLst>
                  <a:outerShdw blurRad="38100" dist="38100" dir="2700000" algn="tl">
                    <a:srgbClr val="C0C0C0"/>
                  </a:outerShdw>
                </a:effectLst>
              </a:rPr>
              <a:t>     b) The swelling is located to one portion of the       gland or diffuse. </a:t>
            </a:r>
          </a:p>
          <a:p>
            <a:pPr marL="609600" indent="-609600" eaLnBrk="1" fontAlgn="auto" hangingPunct="1">
              <a:spcAft>
                <a:spcPts val="0"/>
              </a:spcAft>
              <a:buFont typeface="Wingdings" pitchFamily="2" charset="2"/>
              <a:buNone/>
              <a:defRPr/>
            </a:pPr>
            <a:r>
              <a:rPr lang="en-US" sz="2400" i="1">
                <a:effectLst>
                  <a:outerShdw blurRad="38100" dist="38100" dir="2700000" algn="tl">
                    <a:srgbClr val="C0C0C0"/>
                  </a:outerShdw>
                </a:effectLst>
              </a:rPr>
              <a:t>     c) Solitary nodule or multinodular goitre.  </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fontAlgn="auto" hangingPunct="1">
              <a:spcAft>
                <a:spcPts val="0"/>
              </a:spcAft>
              <a:defRPr/>
            </a:pPr>
            <a:r>
              <a:rPr lang="en-US" i="1">
                <a:solidFill>
                  <a:srgbClr val="FF9900"/>
                </a:solidFill>
                <a:effectLst>
                  <a:outerShdw blurRad="38100" dist="38100" dir="2700000" algn="tl">
                    <a:srgbClr val="C0C0C0"/>
                  </a:outerShdw>
                </a:effectLst>
              </a:rPr>
              <a:t>Diagnosis</a:t>
            </a:r>
          </a:p>
        </p:txBody>
      </p:sp>
      <p:sp>
        <p:nvSpPr>
          <p:cNvPr id="59395" name="Rectangle 3"/>
          <p:cNvSpPr>
            <a:spLocks noGrp="1" noChangeArrowheads="1"/>
          </p:cNvSpPr>
          <p:nvPr>
            <p:ph idx="1"/>
          </p:nvPr>
        </p:nvSpPr>
        <p:spPr>
          <a:xfrm>
            <a:off x="1042988" y="1773238"/>
            <a:ext cx="7772400" cy="4868862"/>
          </a:xfrm>
        </p:spPr>
        <p:txBody>
          <a:bodyPr>
            <a:normAutofit/>
          </a:bodyPr>
          <a:lstStyle/>
          <a:p>
            <a:pPr marL="274320" indent="-274320" eaLnBrk="1" fontAlgn="auto" hangingPunct="1">
              <a:lnSpc>
                <a:spcPct val="80000"/>
              </a:lnSpc>
              <a:spcAft>
                <a:spcPts val="0"/>
              </a:spcAft>
              <a:buFont typeface="Wingdings" pitchFamily="2" charset="2"/>
              <a:buNone/>
              <a:defRPr/>
            </a:pPr>
            <a:r>
              <a:rPr lang="en-US" sz="3600" i="1">
                <a:solidFill>
                  <a:srgbClr val="990000"/>
                </a:solidFill>
                <a:effectLst>
                  <a:outerShdw blurRad="38100" dist="38100" dir="2700000" algn="tl">
                    <a:srgbClr val="C0C0C0"/>
                  </a:outerShdw>
                </a:effectLst>
              </a:rPr>
              <a:t>2- Pathological diagnosis: </a:t>
            </a:r>
          </a:p>
          <a:p>
            <a:pPr marL="274320" indent="-274320" eaLnBrk="1" fontAlgn="auto" hangingPunct="1">
              <a:lnSpc>
                <a:spcPct val="80000"/>
              </a:lnSpc>
              <a:spcAft>
                <a:spcPts val="0"/>
              </a:spcAft>
              <a:buFont typeface="Wingdings" pitchFamily="2" charset="2"/>
              <a:buNone/>
              <a:defRPr/>
            </a:pPr>
            <a:r>
              <a:rPr lang="en-US" sz="1200"/>
              <a:t>     </a:t>
            </a:r>
            <a:r>
              <a:rPr lang="en-US" sz="1800" b="1" i="1">
                <a:solidFill>
                  <a:srgbClr val="FF9900"/>
                </a:solidFill>
                <a:effectLst>
                  <a:outerShdw blurRad="38100" dist="38100" dir="2700000" algn="tl">
                    <a:srgbClr val="C0C0C0"/>
                  </a:outerShdw>
                </a:effectLst>
              </a:rPr>
              <a:t>The clinician must answer the following questions:</a:t>
            </a:r>
          </a:p>
          <a:p>
            <a:pPr marL="274320" indent="-274320" eaLnBrk="1" fontAlgn="auto" hangingPunct="1">
              <a:lnSpc>
                <a:spcPct val="80000"/>
              </a:lnSpc>
              <a:spcAft>
                <a:spcPts val="0"/>
              </a:spcAft>
              <a:buFont typeface="Wingdings" pitchFamily="2" charset="2"/>
              <a:buNone/>
              <a:defRPr/>
            </a:pPr>
            <a:r>
              <a:rPr lang="en-US" sz="1800" i="1">
                <a:effectLst>
                  <a:outerShdw blurRad="38100" dist="38100" dir="2700000" algn="tl">
                    <a:srgbClr val="C0C0C0"/>
                  </a:outerShdw>
                </a:effectLst>
              </a:rPr>
              <a:t>-Is it simple or toxic goitre?</a:t>
            </a:r>
          </a:p>
          <a:p>
            <a:pPr marL="274320" indent="-274320" eaLnBrk="1" fontAlgn="auto" hangingPunct="1">
              <a:lnSpc>
                <a:spcPct val="80000"/>
              </a:lnSpc>
              <a:spcAft>
                <a:spcPts val="0"/>
              </a:spcAft>
              <a:buFont typeface="Wingdings" pitchFamily="2" charset="2"/>
              <a:buNone/>
              <a:defRPr/>
            </a:pPr>
            <a:r>
              <a:rPr lang="en-US" sz="1800" i="1">
                <a:effectLst>
                  <a:outerShdw blurRad="38100" dist="38100" dir="2700000" algn="tl">
                    <a:srgbClr val="C0C0C0"/>
                  </a:outerShdw>
                </a:effectLst>
              </a:rPr>
              <a:t>-if simple, is it diffuse or nodular?</a:t>
            </a:r>
          </a:p>
          <a:p>
            <a:pPr marL="274320" indent="-274320" eaLnBrk="1" fontAlgn="auto" hangingPunct="1">
              <a:lnSpc>
                <a:spcPct val="80000"/>
              </a:lnSpc>
              <a:spcAft>
                <a:spcPts val="0"/>
              </a:spcAft>
              <a:buFont typeface="Wingdings" pitchFamily="2" charset="2"/>
              <a:buNone/>
              <a:defRPr/>
            </a:pPr>
            <a:r>
              <a:rPr lang="en-US" sz="1800" i="1">
                <a:effectLst>
                  <a:outerShdw blurRad="38100" dist="38100" dir="2700000" algn="tl">
                    <a:srgbClr val="C0C0C0"/>
                  </a:outerShdw>
                </a:effectLst>
              </a:rPr>
              <a:t>- if toxic , is it primary or secondary toxic goitre?</a:t>
            </a:r>
          </a:p>
          <a:p>
            <a:pPr marL="274320" indent="-274320" eaLnBrk="1" fontAlgn="auto" hangingPunct="1">
              <a:lnSpc>
                <a:spcPct val="80000"/>
              </a:lnSpc>
              <a:spcAft>
                <a:spcPts val="0"/>
              </a:spcAft>
              <a:buFont typeface="Wingdings" pitchFamily="2" charset="2"/>
              <a:buNone/>
              <a:defRPr/>
            </a:pPr>
            <a:r>
              <a:rPr lang="en-US" sz="1800" i="1">
                <a:effectLst>
                  <a:outerShdw blurRad="38100" dist="38100" dir="2700000" algn="tl">
                    <a:srgbClr val="C0C0C0"/>
                  </a:outerShdw>
                </a:effectLst>
              </a:rPr>
              <a:t>        b) Is it malignant goitre or not?</a:t>
            </a:r>
          </a:p>
          <a:p>
            <a:pPr marL="274320" indent="-274320" eaLnBrk="1" fontAlgn="auto" hangingPunct="1">
              <a:lnSpc>
                <a:spcPct val="80000"/>
              </a:lnSpc>
              <a:spcAft>
                <a:spcPts val="0"/>
              </a:spcAft>
              <a:buFont typeface="Wingdings" pitchFamily="2" charset="2"/>
              <a:buNone/>
              <a:defRPr/>
            </a:pPr>
            <a:r>
              <a:rPr lang="en-US" sz="1800" i="1">
                <a:effectLst>
                  <a:outerShdw blurRad="38100" dist="38100" dir="2700000" algn="tl">
                    <a:srgbClr val="C0C0C0"/>
                  </a:outerShdw>
                </a:effectLst>
              </a:rPr>
              <a:t>        c) Is it Thyroiditis?</a:t>
            </a:r>
          </a:p>
          <a:p>
            <a:pPr marL="274320" indent="-274320" eaLnBrk="1" fontAlgn="auto" hangingPunct="1">
              <a:lnSpc>
                <a:spcPct val="80000"/>
              </a:lnSpc>
              <a:spcAft>
                <a:spcPts val="0"/>
              </a:spcAft>
              <a:buFont typeface="Wingdings" pitchFamily="2" charset="2"/>
              <a:buNone/>
              <a:defRPr/>
            </a:pPr>
            <a:r>
              <a:rPr lang="en-US" sz="1800" i="1">
                <a:effectLst>
                  <a:outerShdw blurRad="38100" dist="38100" dir="2700000" algn="tl">
                    <a:srgbClr val="C0C0C0"/>
                  </a:outerShdw>
                </a:effectLst>
              </a:rPr>
              <a:t>        d) Does the swelling extend behind the sternum?</a:t>
            </a:r>
          </a:p>
          <a:p>
            <a:pPr marL="274320" indent="-274320" eaLnBrk="1" fontAlgn="auto" hangingPunct="1">
              <a:lnSpc>
                <a:spcPct val="80000"/>
              </a:lnSpc>
              <a:spcAft>
                <a:spcPts val="0"/>
              </a:spcAft>
              <a:buFont typeface="Wingdings" pitchFamily="2" charset="2"/>
              <a:buNone/>
              <a:defRPr/>
            </a:pPr>
            <a:r>
              <a:rPr lang="en-US" sz="1800" i="1">
                <a:effectLst>
                  <a:outerShdw blurRad="38100" dist="38100" dir="2700000" algn="tl">
                    <a:srgbClr val="C0C0C0"/>
                  </a:outerShdw>
                </a:effectLst>
              </a:rPr>
              <a:t>             Retrosternal goitre.</a:t>
            </a:r>
          </a:p>
          <a:p>
            <a:pPr marL="274320" indent="-274320" eaLnBrk="1" fontAlgn="auto" hangingPunct="1">
              <a:lnSpc>
                <a:spcPct val="80000"/>
              </a:lnSpc>
              <a:spcAft>
                <a:spcPts val="0"/>
              </a:spcAft>
              <a:buFont typeface="Wingdings" pitchFamily="2" charset="2"/>
              <a:buNone/>
              <a:defRPr/>
            </a:pPr>
            <a:r>
              <a:rPr lang="en-US" sz="1800" i="1">
                <a:effectLst>
                  <a:outerShdw blurRad="38100" dist="38100" dir="2700000" algn="tl">
                    <a:srgbClr val="C0C0C0"/>
                  </a:outerShdw>
                </a:effectLst>
              </a:rPr>
              <a:t>        e) Is the swelling obstructing the trachea?</a:t>
            </a:r>
          </a:p>
          <a:p>
            <a:pPr marL="274320" indent="-274320" eaLnBrk="1" fontAlgn="auto" hangingPunct="1">
              <a:lnSpc>
                <a:spcPct val="80000"/>
              </a:lnSpc>
              <a:spcAft>
                <a:spcPts val="0"/>
              </a:spcAft>
              <a:buFont typeface="Wingdings" pitchFamily="2" charset="2"/>
              <a:buNone/>
              <a:defRPr/>
            </a:pPr>
            <a:r>
              <a:rPr lang="en-US" sz="1800" i="1">
                <a:effectLst>
                  <a:outerShdw blurRad="38100" dist="38100" dir="2700000" algn="tl">
                    <a:srgbClr val="C0C0C0"/>
                  </a:outerShdw>
                </a:effectLst>
              </a:rPr>
              <a:t>        f) Is there is evidence of myxodema?</a:t>
            </a:r>
          </a:p>
          <a:p>
            <a:pPr marL="274320" indent="-274320" eaLnBrk="1" fontAlgn="auto" hangingPunct="1">
              <a:lnSpc>
                <a:spcPct val="80000"/>
              </a:lnSpc>
              <a:spcAft>
                <a:spcPts val="0"/>
              </a:spcAft>
              <a:buFont typeface="Wingdings" pitchFamily="2" charset="2"/>
              <a:buNone/>
              <a:defRPr/>
            </a:pPr>
            <a:r>
              <a:rPr lang="en-US" sz="3600" i="1">
                <a:solidFill>
                  <a:srgbClr val="990000"/>
                </a:solidFill>
                <a:effectLst>
                  <a:outerShdw blurRad="38100" dist="38100" dir="2700000" algn="tl">
                    <a:srgbClr val="C0C0C0"/>
                  </a:outerShdw>
                </a:effectLst>
              </a:rPr>
              <a:t>3- Associated conditions:</a:t>
            </a:r>
          </a:p>
          <a:p>
            <a:pPr marL="274320" indent="-274320" eaLnBrk="1" fontAlgn="auto" hangingPunct="1">
              <a:lnSpc>
                <a:spcPct val="80000"/>
              </a:lnSpc>
              <a:spcAft>
                <a:spcPts val="0"/>
              </a:spcAft>
              <a:buFont typeface="Wingdings" pitchFamily="2" charset="2"/>
              <a:buNone/>
              <a:defRPr/>
            </a:pPr>
            <a:r>
              <a:rPr lang="en-US" sz="1800" i="1">
                <a:effectLst>
                  <a:outerShdw blurRad="38100" dist="38100" dir="2700000" algn="tl">
                    <a:srgbClr val="C0C0C0"/>
                  </a:outerShdw>
                </a:effectLst>
              </a:rPr>
              <a:t>        - heart failure (thyro-cardia)in toxic goitre.</a:t>
            </a:r>
          </a:p>
          <a:p>
            <a:pPr marL="274320" indent="-274320" eaLnBrk="1" fontAlgn="auto" hangingPunct="1">
              <a:lnSpc>
                <a:spcPct val="80000"/>
              </a:lnSpc>
              <a:spcAft>
                <a:spcPts val="0"/>
              </a:spcAft>
              <a:buFont typeface="Wingdings" pitchFamily="2" charset="2"/>
              <a:buNone/>
              <a:defRPr/>
            </a:pPr>
            <a:r>
              <a:rPr lang="en-US" sz="1800" i="1">
                <a:effectLst>
                  <a:outerShdw blurRad="38100" dist="38100" dir="2700000" algn="tl">
                    <a:srgbClr val="C0C0C0"/>
                  </a:outerShdw>
                </a:effectLst>
              </a:rPr>
              <a:t>        - Signs and symptoms of metastasis:</a:t>
            </a:r>
          </a:p>
          <a:p>
            <a:pPr marL="274320" indent="-274320" eaLnBrk="1" fontAlgn="auto" hangingPunct="1">
              <a:lnSpc>
                <a:spcPct val="80000"/>
              </a:lnSpc>
              <a:spcAft>
                <a:spcPts val="0"/>
              </a:spcAft>
              <a:buFont typeface="Wingdings" pitchFamily="2" charset="2"/>
              <a:buNone/>
              <a:defRPr/>
            </a:pPr>
            <a:r>
              <a:rPr lang="en-US" sz="1800" i="1">
                <a:effectLst>
                  <a:outerShdw blurRad="38100" dist="38100" dir="2700000" algn="tl">
                    <a:srgbClr val="C0C0C0"/>
                  </a:outerShdw>
                </a:effectLst>
              </a:rPr>
              <a:t>                     In chest, bones, liver and in porta-hepatis.</a:t>
            </a:r>
          </a:p>
          <a:p>
            <a:pPr marL="274320" indent="-274320" eaLnBrk="1" fontAlgn="auto" hangingPunct="1">
              <a:lnSpc>
                <a:spcPct val="80000"/>
              </a:lnSpc>
              <a:spcAft>
                <a:spcPts val="0"/>
              </a:spcAft>
              <a:buFont typeface="Wingdings 2"/>
              <a:buChar char=""/>
              <a:defRPr/>
            </a:pPr>
            <a:endParaRPr lang="en-US" sz="1800" i="1">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eaLnBrk="1" fontAlgn="auto" hangingPunct="1">
              <a:spcAft>
                <a:spcPts val="0"/>
              </a:spcAft>
              <a:defRPr/>
            </a:pPr>
            <a:r>
              <a:rPr lang="en-US" sz="4800" i="1">
                <a:solidFill>
                  <a:srgbClr val="FF9900"/>
                </a:solidFill>
                <a:effectLst>
                  <a:outerShdw blurRad="38100" dist="38100" dir="2700000" algn="tl">
                    <a:srgbClr val="C0C0C0"/>
                  </a:outerShdw>
                </a:effectLst>
              </a:rPr>
              <a:t>Retrosternal goitre</a:t>
            </a:r>
          </a:p>
        </p:txBody>
      </p:sp>
      <p:sp>
        <p:nvSpPr>
          <p:cNvPr id="60419" name="Rectangle 3"/>
          <p:cNvSpPr>
            <a:spLocks noGrp="1" noChangeArrowheads="1"/>
          </p:cNvSpPr>
          <p:nvPr>
            <p:ph idx="1"/>
          </p:nvPr>
        </p:nvSpPr>
        <p:spPr/>
        <p:txBody>
          <a:bodyPr>
            <a:normAutofit/>
          </a:bodyPr>
          <a:lstStyle/>
          <a:p>
            <a:pPr marL="274320" indent="-274320" eaLnBrk="1" fontAlgn="auto" hangingPunct="1">
              <a:lnSpc>
                <a:spcPct val="80000"/>
              </a:lnSpc>
              <a:spcAft>
                <a:spcPts val="0"/>
              </a:spcAft>
              <a:buFont typeface="Wingdings" pitchFamily="2" charset="2"/>
              <a:buNone/>
              <a:defRPr/>
            </a:pPr>
            <a:r>
              <a:rPr lang="en-US" sz="2400" b="1" i="1">
                <a:solidFill>
                  <a:srgbClr val="FF9900"/>
                </a:solidFill>
                <a:effectLst>
                  <a:outerShdw blurRad="38100" dist="38100" dir="2700000" algn="tl">
                    <a:srgbClr val="C0C0C0"/>
                  </a:outerShdw>
                </a:effectLst>
              </a:rPr>
              <a:t>Clinical data in retrosternal goitre:</a:t>
            </a:r>
          </a:p>
          <a:p>
            <a:pPr marL="274320" indent="-274320" eaLnBrk="1" fontAlgn="auto" hangingPunct="1">
              <a:lnSpc>
                <a:spcPct val="80000"/>
              </a:lnSpc>
              <a:spcAft>
                <a:spcPts val="0"/>
              </a:spcAft>
              <a:buFont typeface="Wingdings" pitchFamily="2" charset="2"/>
              <a:buNone/>
              <a:defRPr/>
            </a:pPr>
            <a:endParaRPr lang="en-US" sz="2400"/>
          </a:p>
          <a:p>
            <a:pPr marL="274320" indent="-274320" eaLnBrk="1" fontAlgn="auto" hangingPunct="1">
              <a:lnSpc>
                <a:spcPct val="80000"/>
              </a:lnSpc>
              <a:spcAft>
                <a:spcPts val="0"/>
              </a:spcAft>
              <a:buFont typeface="Wingdings" pitchFamily="2" charset="2"/>
              <a:buNone/>
              <a:defRPr/>
            </a:pPr>
            <a:r>
              <a:rPr lang="en-US" sz="2400"/>
              <a:t>1-Fullness in the suprasternal notch.</a:t>
            </a:r>
          </a:p>
          <a:p>
            <a:pPr marL="274320" indent="-274320" eaLnBrk="1" fontAlgn="auto" hangingPunct="1">
              <a:lnSpc>
                <a:spcPct val="80000"/>
              </a:lnSpc>
              <a:spcAft>
                <a:spcPts val="0"/>
              </a:spcAft>
              <a:buFont typeface="Wingdings" pitchFamily="2" charset="2"/>
              <a:buNone/>
              <a:defRPr/>
            </a:pPr>
            <a:r>
              <a:rPr lang="en-US" sz="2400"/>
              <a:t>2-I cannot get below the lower edge of the swelling.</a:t>
            </a:r>
          </a:p>
          <a:p>
            <a:pPr marL="274320" indent="-274320" eaLnBrk="1" fontAlgn="auto" hangingPunct="1">
              <a:lnSpc>
                <a:spcPct val="80000"/>
              </a:lnSpc>
              <a:spcAft>
                <a:spcPts val="0"/>
              </a:spcAft>
              <a:buFont typeface="Wingdings" pitchFamily="2" charset="2"/>
              <a:buNone/>
              <a:defRPr/>
            </a:pPr>
            <a:r>
              <a:rPr lang="en-US" sz="2400"/>
              <a:t>3-Dull manubrum sterni on percussion.</a:t>
            </a:r>
          </a:p>
          <a:p>
            <a:pPr marL="274320" indent="-274320" eaLnBrk="1" fontAlgn="auto" hangingPunct="1">
              <a:lnSpc>
                <a:spcPct val="80000"/>
              </a:lnSpc>
              <a:spcAft>
                <a:spcPts val="0"/>
              </a:spcAft>
              <a:buFont typeface="Wingdings" pitchFamily="2" charset="2"/>
              <a:buNone/>
              <a:defRPr/>
            </a:pPr>
            <a:r>
              <a:rPr lang="en-US" sz="2400"/>
              <a:t>4-Dilated veins crossing the upper part of the sternum.</a:t>
            </a:r>
          </a:p>
          <a:p>
            <a:pPr marL="274320" indent="-274320" eaLnBrk="1" fontAlgn="auto" hangingPunct="1">
              <a:lnSpc>
                <a:spcPct val="80000"/>
              </a:lnSpc>
              <a:spcAft>
                <a:spcPts val="0"/>
              </a:spcAft>
              <a:buFont typeface="Wingdings" pitchFamily="2" charset="2"/>
              <a:buNone/>
              <a:defRPr/>
            </a:pPr>
            <a:r>
              <a:rPr lang="en-US" sz="2400"/>
              <a:t>5-In severe cases dilated non-pulsating neck veins.</a:t>
            </a:r>
          </a:p>
          <a:p>
            <a:pPr marL="274320" indent="-274320" eaLnBrk="1" fontAlgn="auto" hangingPunct="1">
              <a:lnSpc>
                <a:spcPct val="80000"/>
              </a:lnSpc>
              <a:spcAft>
                <a:spcPts val="0"/>
              </a:spcAft>
              <a:buFont typeface="Wingdings" pitchFamily="2" charset="2"/>
              <a:buNone/>
              <a:defRPr/>
            </a:pPr>
            <a:r>
              <a:rPr lang="en-US" sz="2400"/>
              <a:t>6-Fainting attacks on stopping forward.</a:t>
            </a:r>
          </a:p>
          <a:p>
            <a:pPr marL="274320" indent="-274320" eaLnBrk="1" fontAlgn="auto" hangingPunct="1">
              <a:lnSpc>
                <a:spcPct val="80000"/>
              </a:lnSpc>
              <a:spcAft>
                <a:spcPts val="0"/>
              </a:spcAft>
              <a:buFont typeface="Wingdings" pitchFamily="2" charset="2"/>
              <a:buNone/>
              <a:defRPr/>
            </a:pPr>
            <a:r>
              <a:rPr lang="en-US" sz="2400"/>
              <a:t>7-X-ray soft tissue shadow in the neck and superior  mediastinum. </a:t>
            </a:r>
          </a:p>
          <a:p>
            <a:pPr marL="274320" indent="-274320" eaLnBrk="1" fontAlgn="auto" hangingPunct="1">
              <a:lnSpc>
                <a:spcPct val="80000"/>
              </a:lnSpc>
              <a:spcAft>
                <a:spcPts val="0"/>
              </a:spcAft>
              <a:buFont typeface="Wingdings" pitchFamily="2" charset="2"/>
              <a:buNone/>
              <a:defRPr/>
            </a:pPr>
            <a:r>
              <a:rPr lang="en-US" sz="2400"/>
              <a:t>8-signs and symptoms of tracheal obstruction:(sense of suffocation)</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eaLnBrk="1" fontAlgn="auto" hangingPunct="1">
              <a:spcAft>
                <a:spcPts val="0"/>
              </a:spcAft>
              <a:defRPr/>
            </a:pPr>
            <a:r>
              <a:rPr lang="en-US" sz="5400" i="1">
                <a:solidFill>
                  <a:srgbClr val="FF9900"/>
                </a:solidFill>
                <a:effectLst>
                  <a:outerShdw blurRad="38100" dist="38100" dir="2700000" algn="tl">
                    <a:srgbClr val="C0C0C0"/>
                  </a:outerShdw>
                </a:effectLst>
              </a:rPr>
              <a:t>Malignant thyroid</a:t>
            </a:r>
          </a:p>
        </p:txBody>
      </p:sp>
      <p:sp>
        <p:nvSpPr>
          <p:cNvPr id="61443" name="Rectangle 3"/>
          <p:cNvSpPr>
            <a:spLocks noGrp="1" noChangeArrowheads="1"/>
          </p:cNvSpPr>
          <p:nvPr>
            <p:ph idx="1"/>
          </p:nvPr>
        </p:nvSpPr>
        <p:spPr>
          <a:xfrm>
            <a:off x="1187450" y="1844675"/>
            <a:ext cx="7772400" cy="4840288"/>
          </a:xfrm>
        </p:spPr>
        <p:txBody>
          <a:bodyPr>
            <a:normAutofit/>
          </a:bodyPr>
          <a:lstStyle/>
          <a:p>
            <a:pPr marL="609600" indent="-609600" eaLnBrk="1" fontAlgn="auto" hangingPunct="1">
              <a:lnSpc>
                <a:spcPct val="80000"/>
              </a:lnSpc>
              <a:spcAft>
                <a:spcPts val="0"/>
              </a:spcAft>
              <a:buFont typeface="Wingdings" pitchFamily="2" charset="2"/>
              <a:buNone/>
              <a:defRPr/>
            </a:pPr>
            <a:r>
              <a:rPr lang="en-US" sz="2000" b="1" i="1" dirty="0">
                <a:solidFill>
                  <a:srgbClr val="FF9900"/>
                </a:solidFill>
                <a:effectLst>
                  <a:outerShdw blurRad="38100" dist="38100" dir="2700000" algn="tl">
                    <a:srgbClr val="C0C0C0"/>
                  </a:outerShdw>
                </a:effectLst>
              </a:rPr>
              <a:t>Criteria of malignant thyroid:</a:t>
            </a:r>
          </a:p>
          <a:p>
            <a:pPr marL="609600" indent="-609600" eaLnBrk="1" fontAlgn="auto" hangingPunct="1">
              <a:lnSpc>
                <a:spcPct val="80000"/>
              </a:lnSpc>
              <a:spcAft>
                <a:spcPts val="0"/>
              </a:spcAft>
              <a:buFont typeface="Wingdings" pitchFamily="2" charset="2"/>
              <a:buAutoNum type="arabicPeriod"/>
              <a:defRPr/>
            </a:pPr>
            <a:r>
              <a:rPr lang="en-US" sz="2000" dirty="0"/>
              <a:t>age of the patient</a:t>
            </a:r>
          </a:p>
          <a:p>
            <a:pPr marL="609600" indent="-609600" eaLnBrk="1" fontAlgn="auto" hangingPunct="1">
              <a:lnSpc>
                <a:spcPct val="80000"/>
              </a:lnSpc>
              <a:spcAft>
                <a:spcPts val="0"/>
              </a:spcAft>
              <a:buFont typeface="Wingdings" pitchFamily="2" charset="2"/>
              <a:buAutoNum type="arabicPeriod"/>
              <a:defRPr/>
            </a:pPr>
            <a:r>
              <a:rPr lang="en-US" sz="2000" dirty="0"/>
              <a:t>Course and duration: increase rate of growth in short duration.</a:t>
            </a:r>
          </a:p>
          <a:p>
            <a:pPr marL="609600" indent="-609600" eaLnBrk="1" fontAlgn="auto" hangingPunct="1">
              <a:lnSpc>
                <a:spcPct val="80000"/>
              </a:lnSpc>
              <a:spcAft>
                <a:spcPts val="0"/>
              </a:spcAft>
              <a:buFont typeface="Wingdings" pitchFamily="2" charset="2"/>
              <a:buAutoNum type="arabicPeriod"/>
              <a:defRPr/>
            </a:pPr>
            <a:r>
              <a:rPr lang="en-US" sz="2000" dirty="0"/>
              <a:t>Pain locally in thyroid and referred to the ear.</a:t>
            </a:r>
          </a:p>
          <a:p>
            <a:pPr marL="609600" indent="-609600" eaLnBrk="1" fontAlgn="auto" hangingPunct="1">
              <a:lnSpc>
                <a:spcPct val="80000"/>
              </a:lnSpc>
              <a:spcAft>
                <a:spcPts val="0"/>
              </a:spcAft>
              <a:buFont typeface="Wingdings" pitchFamily="2" charset="2"/>
              <a:buAutoNum type="arabicPeriod"/>
              <a:defRPr/>
            </a:pPr>
            <a:r>
              <a:rPr lang="en-US" sz="2000" dirty="0"/>
              <a:t>Hardness of part or whole of the swelling.</a:t>
            </a:r>
          </a:p>
          <a:p>
            <a:pPr marL="609600" indent="-609600" eaLnBrk="1" fontAlgn="auto" hangingPunct="1">
              <a:lnSpc>
                <a:spcPct val="80000"/>
              </a:lnSpc>
              <a:spcAft>
                <a:spcPts val="0"/>
              </a:spcAft>
              <a:buFont typeface="Wingdings" pitchFamily="2" charset="2"/>
              <a:buAutoNum type="arabicPeriod"/>
              <a:defRPr/>
            </a:pPr>
            <a:r>
              <a:rPr lang="en-US" sz="2000" dirty="0"/>
              <a:t>Loss of mobility of the gland.</a:t>
            </a:r>
          </a:p>
          <a:p>
            <a:pPr marL="609600" indent="-609600" eaLnBrk="1" fontAlgn="auto" hangingPunct="1">
              <a:lnSpc>
                <a:spcPct val="80000"/>
              </a:lnSpc>
              <a:spcAft>
                <a:spcPts val="0"/>
              </a:spcAft>
              <a:buFont typeface="Wingdings" pitchFamily="2" charset="2"/>
              <a:buAutoNum type="arabicPeriod"/>
              <a:defRPr/>
            </a:pPr>
            <a:r>
              <a:rPr lang="en-US" sz="2000" dirty="0"/>
              <a:t>Berry sign:  the carotid tree not displaced backwards but actual infiltration of the blood vessels.</a:t>
            </a:r>
          </a:p>
          <a:p>
            <a:pPr marL="609600" indent="-609600" eaLnBrk="1" fontAlgn="auto" hangingPunct="1">
              <a:lnSpc>
                <a:spcPct val="80000"/>
              </a:lnSpc>
              <a:spcAft>
                <a:spcPts val="0"/>
              </a:spcAft>
              <a:buFont typeface="Wingdings" pitchFamily="2" charset="2"/>
              <a:buAutoNum type="arabicPeriod"/>
              <a:defRPr/>
            </a:pPr>
            <a:r>
              <a:rPr lang="en-US" sz="2000" dirty="0"/>
              <a:t>Local pressure and infiltration:</a:t>
            </a:r>
          </a:p>
          <a:p>
            <a:pPr marL="990600" lvl="1" indent="-533400" eaLnBrk="1" fontAlgn="auto" hangingPunct="1">
              <a:lnSpc>
                <a:spcPct val="80000"/>
              </a:lnSpc>
              <a:spcAft>
                <a:spcPts val="0"/>
              </a:spcAft>
              <a:buClr>
                <a:schemeClr val="accent4"/>
              </a:buClr>
              <a:buFont typeface="Wingdings" pitchFamily="2" charset="2"/>
              <a:buAutoNum type="arabicPeriod"/>
              <a:defRPr/>
            </a:pPr>
            <a:r>
              <a:rPr lang="en-US" sz="2000" dirty="0">
                <a:solidFill>
                  <a:schemeClr val="tx1">
                    <a:tint val="85000"/>
                  </a:schemeClr>
                </a:solidFill>
              </a:rPr>
              <a:t>hoarseness of voice</a:t>
            </a:r>
          </a:p>
          <a:p>
            <a:pPr marL="990600" lvl="1" indent="-533400" eaLnBrk="1" fontAlgn="auto" hangingPunct="1">
              <a:lnSpc>
                <a:spcPct val="80000"/>
              </a:lnSpc>
              <a:spcAft>
                <a:spcPts val="0"/>
              </a:spcAft>
              <a:buClr>
                <a:schemeClr val="accent4"/>
              </a:buClr>
              <a:buFont typeface="Wingdings" pitchFamily="2" charset="2"/>
              <a:buAutoNum type="arabicPeriod"/>
              <a:defRPr/>
            </a:pPr>
            <a:r>
              <a:rPr lang="en-US" sz="2000" dirty="0">
                <a:solidFill>
                  <a:schemeClr val="tx1">
                    <a:tint val="85000"/>
                  </a:schemeClr>
                </a:solidFill>
              </a:rPr>
              <a:t>Horner syndrome</a:t>
            </a:r>
          </a:p>
          <a:p>
            <a:pPr marL="990600" lvl="1" indent="-533400" eaLnBrk="1" fontAlgn="auto" hangingPunct="1">
              <a:lnSpc>
                <a:spcPct val="80000"/>
              </a:lnSpc>
              <a:spcAft>
                <a:spcPts val="0"/>
              </a:spcAft>
              <a:buClr>
                <a:schemeClr val="accent4"/>
              </a:buClr>
              <a:buFont typeface="Wingdings" pitchFamily="2" charset="2"/>
              <a:buAutoNum type="arabicPeriod"/>
              <a:defRPr/>
            </a:pPr>
            <a:r>
              <a:rPr lang="en-US" sz="2000" dirty="0">
                <a:solidFill>
                  <a:schemeClr val="tx1">
                    <a:tint val="85000"/>
                  </a:schemeClr>
                </a:solidFill>
              </a:rPr>
              <a:t>tracheal obstruction</a:t>
            </a:r>
          </a:p>
          <a:p>
            <a:pPr marL="990600" lvl="1" indent="-533400" eaLnBrk="1" fontAlgn="auto" hangingPunct="1">
              <a:lnSpc>
                <a:spcPct val="80000"/>
              </a:lnSpc>
              <a:spcAft>
                <a:spcPts val="0"/>
              </a:spcAft>
              <a:buClr>
                <a:schemeClr val="accent4"/>
              </a:buClr>
              <a:buFont typeface="Wingdings" pitchFamily="2" charset="2"/>
              <a:buAutoNum type="arabicPeriod"/>
              <a:defRPr/>
            </a:pPr>
            <a:r>
              <a:rPr lang="en-US" sz="2000" dirty="0" err="1">
                <a:solidFill>
                  <a:schemeClr val="tx1">
                    <a:tint val="85000"/>
                  </a:schemeClr>
                </a:solidFill>
              </a:rPr>
              <a:t>dysphagia</a:t>
            </a:r>
            <a:endParaRPr lang="en-US" sz="2000" dirty="0">
              <a:solidFill>
                <a:schemeClr val="tx1">
                  <a:tint val="85000"/>
                </a:schemeClr>
              </a:solidFill>
            </a:endParaRPr>
          </a:p>
          <a:p>
            <a:pPr marL="609600" indent="-609600" eaLnBrk="1" fontAlgn="auto" hangingPunct="1">
              <a:lnSpc>
                <a:spcPct val="80000"/>
              </a:lnSpc>
              <a:spcAft>
                <a:spcPts val="0"/>
              </a:spcAft>
              <a:buFont typeface="Wingdings" pitchFamily="2" charset="2"/>
              <a:buAutoNum type="arabicPeriod"/>
              <a:defRPr/>
            </a:pPr>
            <a:r>
              <a:rPr lang="en-US" sz="2000" dirty="0"/>
              <a:t>lymph nodes enlargement</a:t>
            </a:r>
          </a:p>
          <a:p>
            <a:pPr marL="609600" indent="-609600" eaLnBrk="1" fontAlgn="auto" hangingPunct="1">
              <a:lnSpc>
                <a:spcPct val="80000"/>
              </a:lnSpc>
              <a:spcAft>
                <a:spcPts val="0"/>
              </a:spcAft>
              <a:buFont typeface="Wingdings" pitchFamily="2" charset="2"/>
              <a:buAutoNum type="arabicPeriod"/>
              <a:defRPr/>
            </a:pPr>
            <a:r>
              <a:rPr lang="en-US" sz="2000" dirty="0"/>
              <a:t>symptoms of metastasis</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fontAlgn="auto" hangingPunct="1">
              <a:spcAft>
                <a:spcPts val="0"/>
              </a:spcAft>
              <a:defRPr/>
            </a:pPr>
            <a:r>
              <a:rPr lang="en-US"/>
              <a:t>Investigation:</a:t>
            </a:r>
          </a:p>
        </p:txBody>
      </p:sp>
      <p:sp>
        <p:nvSpPr>
          <p:cNvPr id="63491" name="Rectangle 3"/>
          <p:cNvSpPr>
            <a:spLocks noGrp="1" noChangeArrowheads="1"/>
          </p:cNvSpPr>
          <p:nvPr>
            <p:ph idx="1"/>
          </p:nvPr>
        </p:nvSpPr>
        <p:spPr>
          <a:xfrm>
            <a:off x="755650" y="2060575"/>
            <a:ext cx="7772400" cy="4114800"/>
          </a:xfrm>
        </p:spPr>
        <p:txBody>
          <a:bodyPr>
            <a:normAutofit/>
          </a:bodyPr>
          <a:lstStyle/>
          <a:p>
            <a:pPr marL="274320" indent="-274320" eaLnBrk="1" fontAlgn="auto" hangingPunct="1">
              <a:lnSpc>
                <a:spcPct val="80000"/>
              </a:lnSpc>
              <a:spcAft>
                <a:spcPts val="0"/>
              </a:spcAft>
              <a:buFont typeface="Wingdings" pitchFamily="2" charset="2"/>
              <a:buNone/>
              <a:defRPr/>
            </a:pPr>
            <a:r>
              <a:rPr lang="en-US" sz="2000" b="1" i="1">
                <a:solidFill>
                  <a:srgbClr val="FF9900"/>
                </a:solidFill>
                <a:effectLst>
                  <a:outerShdw blurRad="38100" dist="38100" dir="2700000" algn="tl">
                    <a:srgbClr val="C0C0C0"/>
                  </a:outerShdw>
                </a:effectLst>
              </a:rPr>
              <a:t>1-Thyroid function tests</a:t>
            </a:r>
          </a:p>
          <a:p>
            <a:pPr marL="274320" indent="-274320" eaLnBrk="1" fontAlgn="auto" hangingPunct="1">
              <a:lnSpc>
                <a:spcPct val="80000"/>
              </a:lnSpc>
              <a:spcAft>
                <a:spcPts val="0"/>
              </a:spcAft>
              <a:buFont typeface="Wingdings" pitchFamily="2" charset="2"/>
              <a:buNone/>
              <a:defRPr/>
            </a:pPr>
            <a:r>
              <a:rPr lang="en-US" sz="2400" i="1">
                <a:solidFill>
                  <a:srgbClr val="990000"/>
                </a:solidFill>
                <a:effectLst>
                  <a:outerShdw blurRad="38100" dist="38100" dir="2700000" algn="tl">
                    <a:srgbClr val="C0C0C0"/>
                  </a:outerShdw>
                </a:effectLst>
              </a:rPr>
              <a:t>To detect functional (hormonal) status of the gland</a:t>
            </a:r>
            <a:r>
              <a:rPr lang="en-US"/>
              <a:t>.</a:t>
            </a:r>
          </a:p>
          <a:p>
            <a:pPr marL="274320" indent="-274320" eaLnBrk="1" fontAlgn="auto" hangingPunct="1">
              <a:lnSpc>
                <a:spcPct val="80000"/>
              </a:lnSpc>
              <a:spcAft>
                <a:spcPts val="0"/>
              </a:spcAft>
              <a:buFont typeface="Wingdings" pitchFamily="2" charset="2"/>
              <a:buNone/>
              <a:defRPr/>
            </a:pPr>
            <a:endParaRPr lang="ar-EG"/>
          </a:p>
          <a:p>
            <a:pPr marL="274320" indent="-274320" algn="ctr" eaLnBrk="1" fontAlgn="auto" hangingPunct="1">
              <a:lnSpc>
                <a:spcPct val="80000"/>
              </a:lnSpc>
              <a:spcAft>
                <a:spcPts val="0"/>
              </a:spcAft>
              <a:buFont typeface="Wingdings" pitchFamily="2" charset="2"/>
              <a:buNone/>
              <a:defRPr/>
            </a:pPr>
            <a:r>
              <a:rPr lang="en-US"/>
              <a:t> </a:t>
            </a:r>
            <a:r>
              <a:rPr lang="ar-EG" sz="2400" b="1">
                <a:solidFill>
                  <a:srgbClr val="006600"/>
                </a:solidFill>
              </a:rPr>
              <a:t>↑</a:t>
            </a:r>
            <a:r>
              <a:rPr lang="en-US" sz="2400" b="1">
                <a:solidFill>
                  <a:srgbClr val="006600"/>
                </a:solidFill>
              </a:rPr>
              <a:t>T3, </a:t>
            </a:r>
            <a:r>
              <a:rPr lang="ar-EG" sz="2400" b="1">
                <a:solidFill>
                  <a:srgbClr val="006600"/>
                </a:solidFill>
              </a:rPr>
              <a:t>↑</a:t>
            </a:r>
            <a:r>
              <a:rPr lang="en-US" sz="2400" b="1">
                <a:solidFill>
                  <a:srgbClr val="006600"/>
                </a:solidFill>
              </a:rPr>
              <a:t> T4, ↓ TSH → toxic.</a:t>
            </a:r>
          </a:p>
          <a:p>
            <a:pPr marL="274320" indent="-274320" algn="ctr" eaLnBrk="1" fontAlgn="auto" hangingPunct="1">
              <a:lnSpc>
                <a:spcPct val="80000"/>
              </a:lnSpc>
              <a:spcAft>
                <a:spcPts val="0"/>
              </a:spcAft>
              <a:buFont typeface="Wingdings" pitchFamily="2" charset="2"/>
              <a:buNone/>
              <a:defRPr/>
            </a:pPr>
            <a:endParaRPr lang="en-US" sz="2400" b="1">
              <a:solidFill>
                <a:srgbClr val="006600"/>
              </a:solidFill>
            </a:endParaRPr>
          </a:p>
          <a:p>
            <a:pPr marL="274320" indent="-274320" algn="ctr" eaLnBrk="1" fontAlgn="auto" hangingPunct="1">
              <a:lnSpc>
                <a:spcPct val="80000"/>
              </a:lnSpc>
              <a:spcAft>
                <a:spcPts val="0"/>
              </a:spcAft>
              <a:buFont typeface="Wingdings" pitchFamily="2" charset="2"/>
              <a:buNone/>
              <a:defRPr/>
            </a:pPr>
            <a:r>
              <a:rPr lang="en-US" sz="2400" b="1">
                <a:solidFill>
                  <a:srgbClr val="006600"/>
                </a:solidFill>
              </a:rPr>
              <a:t>↓T3,  ↓ T4, ↑ TSH → hypothyroid. </a:t>
            </a:r>
          </a:p>
          <a:p>
            <a:pPr marL="274320" indent="-274320" algn="ctr" eaLnBrk="1" fontAlgn="auto" hangingPunct="1">
              <a:lnSpc>
                <a:spcPct val="80000"/>
              </a:lnSpc>
              <a:spcAft>
                <a:spcPts val="0"/>
              </a:spcAft>
              <a:buFont typeface="Wingdings" pitchFamily="2" charset="2"/>
              <a:buNone/>
              <a:defRPr/>
            </a:pPr>
            <a:endParaRPr lang="en-US" sz="2400" b="1">
              <a:solidFill>
                <a:srgbClr val="006600"/>
              </a:solidFill>
            </a:endParaRPr>
          </a:p>
          <a:p>
            <a:pPr marL="274320" indent="-274320" algn="ctr" eaLnBrk="1" fontAlgn="auto" hangingPunct="1">
              <a:lnSpc>
                <a:spcPct val="80000"/>
              </a:lnSpc>
              <a:spcAft>
                <a:spcPts val="0"/>
              </a:spcAft>
              <a:buFont typeface="Wingdings" pitchFamily="2" charset="2"/>
              <a:buNone/>
              <a:defRPr/>
            </a:pPr>
            <a:r>
              <a:rPr lang="en-US" sz="2400" b="1">
                <a:solidFill>
                  <a:srgbClr val="006600"/>
                </a:solidFill>
              </a:rPr>
              <a:t>Normal T3, T4, TSH → euothyroid</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fontAlgn="auto" hangingPunct="1">
              <a:spcAft>
                <a:spcPts val="0"/>
              </a:spcAft>
              <a:defRPr/>
            </a:pPr>
            <a:r>
              <a:rPr lang="en-US"/>
              <a:t>History of present illness</a:t>
            </a:r>
          </a:p>
        </p:txBody>
      </p:sp>
      <p:sp>
        <p:nvSpPr>
          <p:cNvPr id="25603" name="Rectangle 3"/>
          <p:cNvSpPr>
            <a:spLocks noGrp="1" noChangeArrowheads="1"/>
          </p:cNvSpPr>
          <p:nvPr>
            <p:ph idx="1"/>
          </p:nvPr>
        </p:nvSpPr>
        <p:spPr>
          <a:xfrm>
            <a:off x="971550" y="1916113"/>
            <a:ext cx="7772400" cy="4941887"/>
          </a:xfrm>
        </p:spPr>
        <p:txBody>
          <a:bodyPr>
            <a:normAutofit/>
          </a:bodyPr>
          <a:lstStyle/>
          <a:p>
            <a:pPr marL="609600" indent="-609600" eaLnBrk="1" fontAlgn="auto" hangingPunct="1">
              <a:lnSpc>
                <a:spcPct val="80000"/>
              </a:lnSpc>
              <a:spcAft>
                <a:spcPts val="0"/>
              </a:spcAft>
              <a:buFont typeface="Wingdings" pitchFamily="2" charset="2"/>
              <a:buNone/>
              <a:defRPr/>
            </a:pPr>
            <a:r>
              <a:rPr lang="en-US" dirty="0">
                <a:effectLst>
                  <a:outerShdw blurRad="38100" dist="38100" dir="2700000" algn="tl">
                    <a:srgbClr val="C0C0C0"/>
                  </a:outerShdw>
                </a:effectLst>
              </a:rPr>
              <a:t>Analysis of complaint &amp; leading questions</a:t>
            </a:r>
          </a:p>
          <a:p>
            <a:pPr marL="609600" indent="-609600" eaLnBrk="1" fontAlgn="auto" hangingPunct="1">
              <a:lnSpc>
                <a:spcPct val="80000"/>
              </a:lnSpc>
              <a:spcAft>
                <a:spcPts val="0"/>
              </a:spcAft>
              <a:buFont typeface="Wingdings" pitchFamily="2" charset="2"/>
              <a:buNone/>
              <a:defRPr/>
            </a:pPr>
            <a:r>
              <a:rPr lang="en-US" b="1" dirty="0">
                <a:solidFill>
                  <a:srgbClr val="006600"/>
                </a:solidFill>
              </a:rPr>
              <a:t>1-Thyroid swelling</a:t>
            </a:r>
            <a:r>
              <a:rPr lang="en-US" sz="2400" dirty="0"/>
              <a:t>   </a:t>
            </a:r>
          </a:p>
          <a:p>
            <a:pPr marL="609600" indent="-609600" eaLnBrk="1" fontAlgn="auto" hangingPunct="1">
              <a:lnSpc>
                <a:spcPct val="80000"/>
              </a:lnSpc>
              <a:spcAft>
                <a:spcPts val="0"/>
              </a:spcAft>
              <a:buFont typeface="Wingdings" pitchFamily="2" charset="2"/>
              <a:buNone/>
              <a:defRPr/>
            </a:pPr>
            <a:endParaRPr lang="en-US" sz="1400" b="1" i="1" dirty="0">
              <a:latin typeface="Verdana" pitchFamily="34" charset="0"/>
            </a:endParaRPr>
          </a:p>
          <a:p>
            <a:pPr marL="609600" indent="-609600" eaLnBrk="1" fontAlgn="auto" hangingPunct="1">
              <a:lnSpc>
                <a:spcPct val="80000"/>
              </a:lnSpc>
              <a:spcAft>
                <a:spcPts val="0"/>
              </a:spcAft>
              <a:buFont typeface="Wingdings" pitchFamily="2" charset="2"/>
              <a:buNone/>
              <a:defRPr/>
            </a:pPr>
            <a:r>
              <a:rPr lang="en-US" sz="1400" b="1" i="1" dirty="0">
                <a:latin typeface="Verdana" pitchFamily="34" charset="0"/>
              </a:rPr>
              <a:t>Onset </a:t>
            </a:r>
          </a:p>
          <a:p>
            <a:pPr marL="609600" indent="-609600" eaLnBrk="1" fontAlgn="auto" hangingPunct="1">
              <a:lnSpc>
                <a:spcPct val="80000"/>
              </a:lnSpc>
              <a:spcAft>
                <a:spcPts val="0"/>
              </a:spcAft>
              <a:buFont typeface="Wingdings" pitchFamily="2" charset="2"/>
              <a:buNone/>
              <a:defRPr/>
            </a:pPr>
            <a:r>
              <a:rPr lang="en-US" sz="1400" i="1" dirty="0">
                <a:solidFill>
                  <a:schemeClr val="folHlink"/>
                </a:solidFill>
                <a:effectLst>
                  <a:outerShdw blurRad="38100" dist="38100" dir="2700000" algn="tl">
                    <a:srgbClr val="C0C0C0"/>
                  </a:outerShdw>
                </a:effectLst>
              </a:rPr>
              <a:t>       Sudden</a:t>
            </a:r>
            <a:r>
              <a:rPr lang="en-US" sz="1400" i="1" dirty="0">
                <a:effectLst>
                  <a:outerShdw blurRad="38100" dist="38100" dir="2700000" algn="tl">
                    <a:srgbClr val="C0C0C0"/>
                  </a:outerShdw>
                </a:effectLst>
              </a:rPr>
              <a:t>  = hemorrhage in nodule in simple nodular </a:t>
            </a:r>
            <a:r>
              <a:rPr lang="en-US" sz="1400" i="1" dirty="0" err="1">
                <a:effectLst>
                  <a:outerShdw blurRad="38100" dist="38100" dir="2700000" algn="tl">
                    <a:srgbClr val="C0C0C0"/>
                  </a:outerShdw>
                </a:effectLst>
              </a:rPr>
              <a:t>goitre</a:t>
            </a:r>
            <a:r>
              <a:rPr lang="en-US" sz="1400" i="1" dirty="0">
                <a:effectLst>
                  <a:outerShdw blurRad="38100" dist="38100" dir="2700000" algn="tl">
                    <a:srgbClr val="C0C0C0"/>
                  </a:outerShdw>
                </a:effectLst>
              </a:rPr>
              <a:t>.</a:t>
            </a:r>
          </a:p>
          <a:p>
            <a:pPr marL="609600" indent="-609600" eaLnBrk="1" fontAlgn="auto" hangingPunct="1">
              <a:lnSpc>
                <a:spcPct val="80000"/>
              </a:lnSpc>
              <a:spcAft>
                <a:spcPts val="0"/>
              </a:spcAft>
              <a:buFont typeface="Wingdings" pitchFamily="2" charset="2"/>
              <a:buNone/>
              <a:defRPr/>
            </a:pPr>
            <a:r>
              <a:rPr lang="en-US" sz="1400" i="1" dirty="0">
                <a:effectLst>
                  <a:outerShdw blurRad="38100" dist="38100" dir="2700000" algn="tl">
                    <a:srgbClr val="C0C0C0"/>
                  </a:outerShdw>
                </a:effectLst>
              </a:rPr>
              <a:t>      </a:t>
            </a:r>
            <a:r>
              <a:rPr lang="en-US" sz="1400" i="1" dirty="0">
                <a:solidFill>
                  <a:schemeClr val="folHlink"/>
                </a:solidFill>
                <a:effectLst>
                  <a:outerShdw blurRad="38100" dist="38100" dir="2700000" algn="tl">
                    <a:srgbClr val="C0C0C0"/>
                  </a:outerShdw>
                </a:effectLst>
              </a:rPr>
              <a:t> Acute </a:t>
            </a:r>
            <a:r>
              <a:rPr lang="en-US" sz="1400" i="1" dirty="0">
                <a:effectLst>
                  <a:outerShdw blurRad="38100" dist="38100" dir="2700000" algn="tl">
                    <a:srgbClr val="C0C0C0"/>
                  </a:outerShdw>
                </a:effectLst>
              </a:rPr>
              <a:t>= inflammation.</a:t>
            </a:r>
          </a:p>
          <a:p>
            <a:pPr marL="609600" indent="-609600" eaLnBrk="1" fontAlgn="auto" hangingPunct="1">
              <a:lnSpc>
                <a:spcPct val="80000"/>
              </a:lnSpc>
              <a:spcAft>
                <a:spcPts val="0"/>
              </a:spcAft>
              <a:buFont typeface="Wingdings" pitchFamily="2" charset="2"/>
              <a:buNone/>
              <a:defRPr/>
            </a:pPr>
            <a:r>
              <a:rPr lang="en-US" sz="1400" i="1" dirty="0">
                <a:solidFill>
                  <a:schemeClr val="folHlink"/>
                </a:solidFill>
                <a:effectLst>
                  <a:outerShdw blurRad="38100" dist="38100" dir="2700000" algn="tl">
                    <a:srgbClr val="C0C0C0"/>
                  </a:outerShdw>
                </a:effectLst>
              </a:rPr>
              <a:t>       Gradual onset</a:t>
            </a:r>
            <a:r>
              <a:rPr lang="en-US" sz="1400" i="1" dirty="0">
                <a:effectLst>
                  <a:outerShdw blurRad="38100" dist="38100" dir="2700000" algn="tl">
                    <a:srgbClr val="C0C0C0"/>
                  </a:outerShdw>
                </a:effectLst>
              </a:rPr>
              <a:t> = simple nodular </a:t>
            </a:r>
            <a:r>
              <a:rPr lang="en-US" sz="1400" i="1" dirty="0" err="1">
                <a:effectLst>
                  <a:outerShdw blurRad="38100" dist="38100" dir="2700000" algn="tl">
                    <a:srgbClr val="C0C0C0"/>
                  </a:outerShdw>
                </a:effectLst>
              </a:rPr>
              <a:t>goitre</a:t>
            </a:r>
            <a:r>
              <a:rPr lang="en-US" sz="1400" i="1" dirty="0">
                <a:effectLst>
                  <a:outerShdw blurRad="38100" dist="38100" dir="2700000" algn="tl">
                    <a:srgbClr val="C0C0C0"/>
                  </a:outerShdw>
                </a:effectLst>
              </a:rPr>
              <a:t>, toxic </a:t>
            </a:r>
            <a:r>
              <a:rPr lang="en-US" sz="1400" i="1" dirty="0" err="1">
                <a:effectLst>
                  <a:outerShdw blurRad="38100" dist="38100" dir="2700000" algn="tl">
                    <a:srgbClr val="C0C0C0"/>
                  </a:outerShdw>
                </a:effectLst>
              </a:rPr>
              <a:t>goitre</a:t>
            </a:r>
            <a:r>
              <a:rPr lang="en-US" sz="1400" i="1" dirty="0">
                <a:effectLst>
                  <a:outerShdw blurRad="38100" dist="38100" dir="2700000" algn="tl">
                    <a:srgbClr val="C0C0C0"/>
                  </a:outerShdw>
                </a:effectLst>
              </a:rPr>
              <a:t> &amp; malignant </a:t>
            </a:r>
            <a:r>
              <a:rPr lang="en-US" sz="1400" i="1" dirty="0" err="1">
                <a:effectLst>
                  <a:outerShdw blurRad="38100" dist="38100" dir="2700000" algn="tl">
                    <a:srgbClr val="C0C0C0"/>
                  </a:outerShdw>
                </a:effectLst>
              </a:rPr>
              <a:t>goitre</a:t>
            </a:r>
            <a:r>
              <a:rPr lang="en-US" sz="1400" i="1" dirty="0">
                <a:effectLst>
                  <a:outerShdw blurRad="38100" dist="38100" dir="2700000" algn="tl">
                    <a:srgbClr val="C0C0C0"/>
                  </a:outerShdw>
                </a:effectLst>
              </a:rPr>
              <a:t>.</a:t>
            </a:r>
          </a:p>
          <a:p>
            <a:pPr marL="609600" indent="-609600" eaLnBrk="1" fontAlgn="auto" hangingPunct="1">
              <a:lnSpc>
                <a:spcPct val="80000"/>
              </a:lnSpc>
              <a:spcAft>
                <a:spcPts val="0"/>
              </a:spcAft>
              <a:buFont typeface="Wingdings" pitchFamily="2" charset="2"/>
              <a:buNone/>
              <a:defRPr/>
            </a:pPr>
            <a:endParaRPr lang="en-US" sz="1400" b="1" i="1" dirty="0">
              <a:latin typeface="Verdana" pitchFamily="34" charset="0"/>
            </a:endParaRPr>
          </a:p>
          <a:p>
            <a:pPr marL="609600" indent="-609600" eaLnBrk="1" fontAlgn="auto" hangingPunct="1">
              <a:lnSpc>
                <a:spcPct val="80000"/>
              </a:lnSpc>
              <a:spcAft>
                <a:spcPts val="0"/>
              </a:spcAft>
              <a:buFont typeface="Wingdings" pitchFamily="2" charset="2"/>
              <a:buNone/>
              <a:defRPr/>
            </a:pPr>
            <a:r>
              <a:rPr lang="en-US" sz="1400" b="1" i="1" dirty="0">
                <a:latin typeface="Verdana" pitchFamily="34" charset="0"/>
              </a:rPr>
              <a:t>Course</a:t>
            </a:r>
          </a:p>
          <a:p>
            <a:pPr marL="609600" indent="-609600" eaLnBrk="1" fontAlgn="auto" hangingPunct="1">
              <a:lnSpc>
                <a:spcPct val="80000"/>
              </a:lnSpc>
              <a:spcAft>
                <a:spcPts val="0"/>
              </a:spcAft>
              <a:buFont typeface="Wingdings" pitchFamily="2" charset="2"/>
              <a:buNone/>
              <a:defRPr/>
            </a:pPr>
            <a:r>
              <a:rPr lang="en-US" sz="1400" i="1" dirty="0">
                <a:solidFill>
                  <a:schemeClr val="folHlink"/>
                </a:solidFill>
                <a:effectLst>
                  <a:outerShdw blurRad="38100" dist="38100" dir="2700000" algn="tl">
                    <a:srgbClr val="C0C0C0"/>
                  </a:outerShdw>
                </a:effectLst>
              </a:rPr>
              <a:t>       Progressive </a:t>
            </a:r>
            <a:r>
              <a:rPr lang="en-US" sz="1400" i="1" dirty="0">
                <a:effectLst>
                  <a:outerShdw blurRad="38100" dist="38100" dir="2700000" algn="tl">
                    <a:srgbClr val="C0C0C0"/>
                  </a:outerShdw>
                </a:effectLst>
              </a:rPr>
              <a:t>in (simple nodular </a:t>
            </a:r>
            <a:r>
              <a:rPr lang="en-US" sz="1400" i="1" dirty="0" err="1">
                <a:effectLst>
                  <a:outerShdw blurRad="38100" dist="38100" dir="2700000" algn="tl">
                    <a:srgbClr val="C0C0C0"/>
                  </a:outerShdw>
                </a:effectLst>
              </a:rPr>
              <a:t>goitre</a:t>
            </a:r>
            <a:r>
              <a:rPr lang="en-US" sz="1400" i="1" dirty="0">
                <a:effectLst>
                  <a:outerShdw blurRad="38100" dist="38100" dir="2700000" algn="tl">
                    <a:srgbClr val="C0C0C0"/>
                  </a:outerShdw>
                </a:effectLst>
              </a:rPr>
              <a:t>, toxic </a:t>
            </a:r>
            <a:r>
              <a:rPr lang="en-US" sz="1400" i="1" dirty="0" err="1">
                <a:effectLst>
                  <a:outerShdw blurRad="38100" dist="38100" dir="2700000" algn="tl">
                    <a:srgbClr val="C0C0C0"/>
                  </a:outerShdw>
                </a:effectLst>
              </a:rPr>
              <a:t>goitre</a:t>
            </a:r>
            <a:r>
              <a:rPr lang="en-US" sz="1400" i="1" dirty="0">
                <a:effectLst>
                  <a:outerShdw blurRad="38100" dist="38100" dir="2700000" algn="tl">
                    <a:srgbClr val="C0C0C0"/>
                  </a:outerShdw>
                </a:effectLst>
              </a:rPr>
              <a:t>).</a:t>
            </a:r>
          </a:p>
          <a:p>
            <a:pPr marL="609600" indent="-609600" eaLnBrk="1" fontAlgn="auto" hangingPunct="1">
              <a:lnSpc>
                <a:spcPct val="80000"/>
              </a:lnSpc>
              <a:spcAft>
                <a:spcPts val="0"/>
              </a:spcAft>
              <a:buFont typeface="Wingdings" pitchFamily="2" charset="2"/>
              <a:buNone/>
              <a:defRPr/>
            </a:pPr>
            <a:r>
              <a:rPr lang="en-US" sz="1400" i="1" dirty="0">
                <a:effectLst>
                  <a:outerShdw blurRad="38100" dist="38100" dir="2700000" algn="tl">
                    <a:srgbClr val="C0C0C0"/>
                  </a:outerShdw>
                </a:effectLst>
              </a:rPr>
              <a:t>                    Rapidly progressive in malignant </a:t>
            </a:r>
            <a:r>
              <a:rPr lang="en-US" sz="1400" i="1" dirty="0" err="1">
                <a:effectLst>
                  <a:outerShdw blurRad="38100" dist="38100" dir="2700000" algn="tl">
                    <a:srgbClr val="C0C0C0"/>
                  </a:outerShdw>
                </a:effectLst>
              </a:rPr>
              <a:t>goitre</a:t>
            </a:r>
            <a:r>
              <a:rPr lang="en-US" sz="1400" i="1" dirty="0">
                <a:effectLst>
                  <a:outerShdw blurRad="38100" dist="38100" dir="2700000" algn="tl">
                    <a:srgbClr val="C0C0C0"/>
                  </a:outerShdw>
                </a:effectLst>
              </a:rPr>
              <a:t>.</a:t>
            </a:r>
          </a:p>
          <a:p>
            <a:pPr marL="609600" indent="-609600" eaLnBrk="1" fontAlgn="auto" hangingPunct="1">
              <a:lnSpc>
                <a:spcPct val="80000"/>
              </a:lnSpc>
              <a:spcAft>
                <a:spcPts val="0"/>
              </a:spcAft>
              <a:buFont typeface="Wingdings" pitchFamily="2" charset="2"/>
              <a:buNone/>
              <a:defRPr/>
            </a:pPr>
            <a:r>
              <a:rPr lang="en-US" sz="1400" i="1" dirty="0">
                <a:solidFill>
                  <a:schemeClr val="folHlink"/>
                </a:solidFill>
                <a:effectLst>
                  <a:outerShdw blurRad="38100" dist="38100" dir="2700000" algn="tl">
                    <a:srgbClr val="C0C0C0"/>
                  </a:outerShdw>
                </a:effectLst>
              </a:rPr>
              <a:t>        Stationary</a:t>
            </a:r>
            <a:r>
              <a:rPr lang="en-US" sz="1400" i="1" dirty="0">
                <a:effectLst>
                  <a:outerShdw blurRad="38100" dist="38100" dir="2700000" algn="tl">
                    <a:srgbClr val="C0C0C0"/>
                  </a:outerShdw>
                </a:effectLst>
              </a:rPr>
              <a:t> =physiological </a:t>
            </a:r>
            <a:r>
              <a:rPr lang="en-US" sz="1400" i="1" dirty="0" err="1">
                <a:effectLst>
                  <a:outerShdw blurRad="38100" dist="38100" dir="2700000" algn="tl">
                    <a:srgbClr val="C0C0C0"/>
                  </a:outerShdw>
                </a:effectLst>
              </a:rPr>
              <a:t>goitre</a:t>
            </a:r>
            <a:r>
              <a:rPr lang="en-US" sz="1400" i="1" dirty="0">
                <a:effectLst>
                  <a:outerShdw blurRad="38100" dist="38100" dir="2700000" algn="tl">
                    <a:srgbClr val="C0C0C0"/>
                  </a:outerShdw>
                </a:effectLst>
              </a:rPr>
              <a:t>.</a:t>
            </a:r>
          </a:p>
          <a:p>
            <a:pPr marL="609600" indent="-609600" eaLnBrk="1" fontAlgn="auto" hangingPunct="1">
              <a:lnSpc>
                <a:spcPct val="80000"/>
              </a:lnSpc>
              <a:spcAft>
                <a:spcPts val="0"/>
              </a:spcAft>
              <a:buFont typeface="Wingdings" pitchFamily="2" charset="2"/>
              <a:buNone/>
              <a:defRPr/>
            </a:pPr>
            <a:endParaRPr lang="en-US" sz="1400" b="1" i="1" dirty="0">
              <a:latin typeface="Verdana" pitchFamily="34" charset="0"/>
            </a:endParaRPr>
          </a:p>
          <a:p>
            <a:pPr marL="609600" indent="-609600" eaLnBrk="1" fontAlgn="auto" hangingPunct="1">
              <a:lnSpc>
                <a:spcPct val="80000"/>
              </a:lnSpc>
              <a:spcAft>
                <a:spcPts val="0"/>
              </a:spcAft>
              <a:buFont typeface="Wingdings" pitchFamily="2" charset="2"/>
              <a:buNone/>
              <a:defRPr/>
            </a:pPr>
            <a:r>
              <a:rPr lang="en-US" sz="1400" b="1" i="1" dirty="0">
                <a:latin typeface="Verdana" pitchFamily="34" charset="0"/>
              </a:rPr>
              <a:t>Duration</a:t>
            </a:r>
          </a:p>
          <a:p>
            <a:pPr marL="609600" indent="-609600" eaLnBrk="1" fontAlgn="auto" hangingPunct="1">
              <a:lnSpc>
                <a:spcPct val="80000"/>
              </a:lnSpc>
              <a:spcAft>
                <a:spcPts val="0"/>
              </a:spcAft>
              <a:buFont typeface="Wingdings" pitchFamily="2" charset="2"/>
              <a:buNone/>
              <a:defRPr/>
            </a:pPr>
            <a:r>
              <a:rPr lang="en-US" sz="1400" i="1" dirty="0">
                <a:solidFill>
                  <a:schemeClr val="folHlink"/>
                </a:solidFill>
                <a:effectLst>
                  <a:outerShdw blurRad="38100" dist="38100" dir="2700000" algn="tl">
                    <a:srgbClr val="C0C0C0"/>
                  </a:outerShdw>
                </a:effectLst>
              </a:rPr>
              <a:t>        Few months</a:t>
            </a:r>
            <a:r>
              <a:rPr lang="en-US" sz="1400" i="1" dirty="0">
                <a:effectLst>
                  <a:outerShdw blurRad="38100" dist="38100" dir="2700000" algn="tl">
                    <a:srgbClr val="C0C0C0"/>
                  </a:outerShdw>
                </a:effectLst>
              </a:rPr>
              <a:t> or even weeks in physiological </a:t>
            </a:r>
            <a:r>
              <a:rPr lang="en-US" sz="1400" i="1" dirty="0" err="1">
                <a:effectLst>
                  <a:outerShdw blurRad="38100" dist="38100" dir="2700000" algn="tl">
                    <a:srgbClr val="C0C0C0"/>
                  </a:outerShdw>
                </a:effectLst>
              </a:rPr>
              <a:t>goitre</a:t>
            </a:r>
            <a:r>
              <a:rPr lang="en-US" sz="1400" i="1" dirty="0">
                <a:effectLst>
                  <a:outerShdw blurRad="38100" dist="38100" dir="2700000" algn="tl">
                    <a:srgbClr val="C0C0C0"/>
                  </a:outerShdw>
                </a:effectLst>
              </a:rPr>
              <a:t>.</a:t>
            </a:r>
          </a:p>
          <a:p>
            <a:pPr marL="609600" indent="-609600" eaLnBrk="1" fontAlgn="auto" hangingPunct="1">
              <a:lnSpc>
                <a:spcPct val="80000"/>
              </a:lnSpc>
              <a:spcAft>
                <a:spcPts val="0"/>
              </a:spcAft>
              <a:buFont typeface="Wingdings" pitchFamily="2" charset="2"/>
              <a:buNone/>
              <a:defRPr/>
            </a:pPr>
            <a:r>
              <a:rPr lang="en-US" sz="1400" i="1" dirty="0">
                <a:solidFill>
                  <a:schemeClr val="folHlink"/>
                </a:solidFill>
                <a:effectLst>
                  <a:outerShdw blurRad="38100" dist="38100" dir="2700000" algn="tl">
                    <a:srgbClr val="C0C0C0"/>
                  </a:outerShdw>
                </a:effectLst>
              </a:rPr>
              <a:t>        Relative long</a:t>
            </a:r>
            <a:r>
              <a:rPr lang="en-US" sz="1400" i="1" dirty="0">
                <a:effectLst>
                  <a:outerShdw blurRad="38100" dist="38100" dir="2700000" algn="tl">
                    <a:srgbClr val="C0C0C0"/>
                  </a:outerShdw>
                </a:effectLst>
              </a:rPr>
              <a:t> duration in simple nodular </a:t>
            </a:r>
            <a:r>
              <a:rPr lang="en-US" sz="1400" i="1" dirty="0" err="1">
                <a:effectLst>
                  <a:outerShdw blurRad="38100" dist="38100" dir="2700000" algn="tl">
                    <a:srgbClr val="C0C0C0"/>
                  </a:outerShdw>
                </a:effectLst>
              </a:rPr>
              <a:t>goitre</a:t>
            </a:r>
            <a:r>
              <a:rPr lang="en-US" sz="1400" i="1" dirty="0">
                <a:effectLst>
                  <a:outerShdw blurRad="38100" dist="38100" dir="2700000" algn="tl">
                    <a:srgbClr val="C0C0C0"/>
                  </a:outerShdw>
                </a:effectLst>
              </a:rPr>
              <a:t>.</a:t>
            </a:r>
          </a:p>
          <a:p>
            <a:pPr marL="609600" indent="-609600" eaLnBrk="1" fontAlgn="auto" hangingPunct="1">
              <a:lnSpc>
                <a:spcPct val="80000"/>
              </a:lnSpc>
              <a:spcAft>
                <a:spcPts val="0"/>
              </a:spcAft>
              <a:buFont typeface="Wingdings" pitchFamily="2" charset="2"/>
              <a:buNone/>
              <a:defRPr/>
            </a:pPr>
            <a:r>
              <a:rPr lang="en-US" sz="1400" i="1" dirty="0">
                <a:solidFill>
                  <a:schemeClr val="folHlink"/>
                </a:solidFill>
                <a:effectLst>
                  <a:outerShdw blurRad="38100" dist="38100" dir="2700000" algn="tl">
                    <a:srgbClr val="C0C0C0"/>
                  </a:outerShdw>
                </a:effectLst>
              </a:rPr>
              <a:t>        Short duration</a:t>
            </a:r>
            <a:r>
              <a:rPr lang="en-US" sz="1400" i="1" dirty="0">
                <a:effectLst>
                  <a:outerShdw blurRad="38100" dist="38100" dir="2700000" algn="tl">
                    <a:srgbClr val="C0C0C0"/>
                  </a:outerShdw>
                </a:effectLst>
              </a:rPr>
              <a:t> in malignant </a:t>
            </a:r>
            <a:r>
              <a:rPr lang="en-US" sz="1400" i="1" dirty="0" err="1">
                <a:effectLst>
                  <a:outerShdw blurRad="38100" dist="38100" dir="2700000" algn="tl">
                    <a:srgbClr val="C0C0C0"/>
                  </a:outerShdw>
                </a:effectLst>
              </a:rPr>
              <a:t>goitre</a:t>
            </a:r>
            <a:r>
              <a:rPr lang="en-US" sz="1400" i="1" dirty="0">
                <a:effectLst>
                  <a:outerShdw blurRad="38100" dist="38100" dir="2700000" algn="tl">
                    <a:srgbClr val="C0C0C0"/>
                  </a:outerShdw>
                </a:effectLst>
              </a:rPr>
              <a:t>.</a:t>
            </a:r>
            <a:endParaRPr lang="en-US" sz="1000" i="1" dirty="0">
              <a:effectLst>
                <a:outerShdw blurRad="38100" dist="38100" dir="2700000" algn="tl">
                  <a:srgbClr val="C0C0C0"/>
                </a:outerShdw>
              </a:effectLst>
            </a:endParaRPr>
          </a:p>
          <a:p>
            <a:pPr marL="609600" indent="-609600" eaLnBrk="1" fontAlgn="auto" hangingPunct="1">
              <a:lnSpc>
                <a:spcPct val="80000"/>
              </a:lnSpc>
              <a:spcAft>
                <a:spcPts val="0"/>
              </a:spcAft>
              <a:buFont typeface="Wingdings" pitchFamily="2" charset="2"/>
              <a:buNone/>
              <a:defRPr/>
            </a:pPr>
            <a:r>
              <a:rPr lang="en-US" dirty="0"/>
              <a:t>     </a:t>
            </a:r>
            <a:endParaRPr lang="en-US" sz="1800" i="1" dirty="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pPr eaLnBrk="1" fontAlgn="auto" hangingPunct="1">
              <a:spcAft>
                <a:spcPts val="0"/>
              </a:spcAft>
              <a:defRPr/>
            </a:pPr>
            <a:r>
              <a:rPr lang="en-US"/>
              <a:t>Investigation:</a:t>
            </a:r>
          </a:p>
        </p:txBody>
      </p:sp>
      <p:sp>
        <p:nvSpPr>
          <p:cNvPr id="67587" name="Rectangle 3"/>
          <p:cNvSpPr>
            <a:spLocks noGrp="1" noChangeArrowheads="1"/>
          </p:cNvSpPr>
          <p:nvPr>
            <p:ph idx="1"/>
          </p:nvPr>
        </p:nvSpPr>
        <p:spPr/>
        <p:txBody>
          <a:bodyPr>
            <a:normAutofit/>
          </a:bodyPr>
          <a:lstStyle/>
          <a:p>
            <a:pPr marL="609600" indent="-609600" eaLnBrk="1" fontAlgn="auto" hangingPunct="1">
              <a:spcAft>
                <a:spcPts val="0"/>
              </a:spcAft>
              <a:buFont typeface="Wingdings" pitchFamily="2" charset="2"/>
              <a:buNone/>
              <a:defRPr/>
            </a:pPr>
            <a:r>
              <a:rPr lang="en-US" sz="2400" b="1" i="1">
                <a:solidFill>
                  <a:srgbClr val="FF9900"/>
                </a:solidFill>
                <a:effectLst>
                  <a:outerShdw blurRad="38100" dist="38100" dir="2700000" algn="tl">
                    <a:srgbClr val="C0C0C0"/>
                  </a:outerShdw>
                </a:effectLst>
              </a:rPr>
              <a:t>2- Radiology:</a:t>
            </a:r>
            <a:r>
              <a:rPr lang="en-US" sz="2400"/>
              <a:t> </a:t>
            </a:r>
          </a:p>
          <a:p>
            <a:pPr marL="609600" indent="-609600" eaLnBrk="1" fontAlgn="auto" hangingPunct="1">
              <a:spcAft>
                <a:spcPts val="0"/>
              </a:spcAft>
              <a:buFont typeface="Wingdings" pitchFamily="2" charset="2"/>
              <a:buNone/>
              <a:defRPr/>
            </a:pPr>
            <a:r>
              <a:rPr lang="en-US" sz="2800" b="1">
                <a:solidFill>
                  <a:schemeClr val="hlink"/>
                </a:solidFill>
              </a:rPr>
              <a:t>A- Radioactive</a:t>
            </a:r>
            <a:r>
              <a:rPr lang="en-US" sz="2400"/>
              <a:t>: </a:t>
            </a:r>
          </a:p>
          <a:p>
            <a:pPr marL="609600" indent="-609600" eaLnBrk="1" fontAlgn="auto" hangingPunct="1">
              <a:spcAft>
                <a:spcPts val="0"/>
              </a:spcAft>
              <a:buFont typeface="Wingdings" pitchFamily="2" charset="2"/>
              <a:buNone/>
              <a:defRPr/>
            </a:pPr>
            <a:r>
              <a:rPr lang="en-US" sz="2400"/>
              <a:t>        To know the functional status of the gland (tracer uptake), and consistency of the gland (cyst- solid).</a:t>
            </a:r>
          </a:p>
          <a:p>
            <a:pPr marL="609600" indent="-609600" eaLnBrk="1" fontAlgn="auto" hangingPunct="1">
              <a:spcAft>
                <a:spcPts val="0"/>
              </a:spcAft>
              <a:buFont typeface="Wingdings" pitchFamily="2" charset="2"/>
              <a:buNone/>
              <a:defRPr/>
            </a:pPr>
            <a:endParaRPr lang="en-US"/>
          </a:p>
        </p:txBody>
      </p:sp>
      <p:pic>
        <p:nvPicPr>
          <p:cNvPr id="46084" name="Picture 4" descr="Thyroid2"/>
          <p:cNvPicPr>
            <a:picLocks noChangeAspect="1" noChangeArrowheads="1"/>
          </p:cNvPicPr>
          <p:nvPr/>
        </p:nvPicPr>
        <p:blipFill>
          <a:blip r:embed="rId2"/>
          <a:srcRect/>
          <a:stretch>
            <a:fillRect/>
          </a:stretch>
        </p:blipFill>
        <p:spPr bwMode="auto">
          <a:xfrm>
            <a:off x="1692275" y="3933825"/>
            <a:ext cx="6048375" cy="22320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eaLnBrk="1" fontAlgn="auto" hangingPunct="1">
              <a:spcAft>
                <a:spcPts val="0"/>
              </a:spcAft>
              <a:defRPr/>
            </a:pPr>
            <a:r>
              <a:rPr lang="en-US"/>
              <a:t>Thyroid scan</a:t>
            </a:r>
          </a:p>
        </p:txBody>
      </p:sp>
      <p:sp>
        <p:nvSpPr>
          <p:cNvPr id="47107" name="Rectangle 3"/>
          <p:cNvSpPr>
            <a:spLocks noGrp="1" noChangeArrowheads="1"/>
          </p:cNvSpPr>
          <p:nvPr>
            <p:ph idx="1"/>
          </p:nvPr>
        </p:nvSpPr>
        <p:spPr>
          <a:xfrm>
            <a:off x="179388" y="2205038"/>
            <a:ext cx="8640762" cy="4114800"/>
          </a:xfrm>
        </p:spPr>
        <p:txBody>
          <a:bodyPr/>
          <a:lstStyle/>
          <a:p>
            <a:pPr lvl="4" eaLnBrk="1" hangingPunct="1"/>
            <a:endParaRPr lang="en-US" sz="1800" smtClean="0">
              <a:cs typeface="Tahoma" pitchFamily="34" charset="0"/>
            </a:endParaRPr>
          </a:p>
        </p:txBody>
      </p:sp>
      <p:pic>
        <p:nvPicPr>
          <p:cNvPr id="47108" name="Picture 4" descr="thyroidmultnodule"/>
          <p:cNvPicPr>
            <a:picLocks noChangeAspect="1" noChangeArrowheads="1"/>
          </p:cNvPicPr>
          <p:nvPr/>
        </p:nvPicPr>
        <p:blipFill>
          <a:blip r:embed="rId2"/>
          <a:srcRect/>
          <a:stretch>
            <a:fillRect/>
          </a:stretch>
        </p:blipFill>
        <p:spPr bwMode="auto">
          <a:xfrm>
            <a:off x="250825" y="2708275"/>
            <a:ext cx="2447925" cy="2320925"/>
          </a:xfrm>
          <a:prstGeom prst="rect">
            <a:avLst/>
          </a:prstGeom>
          <a:noFill/>
          <a:ln w="9525">
            <a:noFill/>
            <a:miter lim="800000"/>
            <a:headEnd/>
            <a:tailEnd/>
          </a:ln>
        </p:spPr>
      </p:pic>
      <p:sp>
        <p:nvSpPr>
          <p:cNvPr id="69637" name="Rectangle 5"/>
          <p:cNvSpPr>
            <a:spLocks noChangeArrowheads="1"/>
          </p:cNvSpPr>
          <p:nvPr/>
        </p:nvSpPr>
        <p:spPr bwMode="auto">
          <a:xfrm>
            <a:off x="323850" y="5138738"/>
            <a:ext cx="4079875" cy="396875"/>
          </a:xfrm>
          <a:prstGeom prst="rect">
            <a:avLst/>
          </a:prstGeom>
          <a:noFill/>
          <a:ln w="9525">
            <a:noFill/>
            <a:miter lim="800000"/>
            <a:headEnd/>
            <a:tailEnd/>
          </a:ln>
          <a:effectLst/>
        </p:spPr>
        <p:txBody>
          <a:bodyPr wrap="none">
            <a:spAutoFit/>
          </a:bodyPr>
          <a:lstStyle/>
          <a:p>
            <a:pPr lvl="4">
              <a:spcBef>
                <a:spcPct val="20000"/>
              </a:spcBef>
              <a:buClr>
                <a:schemeClr val="accent1"/>
              </a:buClr>
              <a:buSzPct val="50000"/>
              <a:buFont typeface="Wingdings" pitchFamily="2" charset="2"/>
              <a:buNone/>
              <a:defRPr/>
            </a:pPr>
            <a:r>
              <a:rPr lang="en-US" sz="2000" i="1">
                <a:effectLst>
                  <a:outerShdw blurRad="38100" dist="38100" dir="2700000" algn="tl">
                    <a:srgbClr val="C0C0C0"/>
                  </a:outerShdw>
                </a:effectLst>
                <a:latin typeface="Franklin Gothic Medium" pitchFamily="34" charset="0"/>
                <a:cs typeface="Arial" charset="0"/>
              </a:rPr>
              <a:t>Multinodular goitre</a:t>
            </a:r>
          </a:p>
        </p:txBody>
      </p:sp>
      <p:pic>
        <p:nvPicPr>
          <p:cNvPr id="47110" name="Picture 6" descr="thyroidscancoldnodule"/>
          <p:cNvPicPr>
            <a:picLocks noChangeAspect="1" noChangeArrowheads="1"/>
          </p:cNvPicPr>
          <p:nvPr/>
        </p:nvPicPr>
        <p:blipFill>
          <a:blip r:embed="rId3"/>
          <a:srcRect/>
          <a:stretch>
            <a:fillRect/>
          </a:stretch>
        </p:blipFill>
        <p:spPr bwMode="auto">
          <a:xfrm>
            <a:off x="3203575" y="2636838"/>
            <a:ext cx="2282825" cy="2808287"/>
          </a:xfrm>
          <a:prstGeom prst="rect">
            <a:avLst/>
          </a:prstGeom>
          <a:noFill/>
          <a:ln w="9525">
            <a:noFill/>
            <a:miter lim="800000"/>
            <a:headEnd/>
            <a:tailEnd/>
          </a:ln>
        </p:spPr>
      </p:pic>
      <p:sp>
        <p:nvSpPr>
          <p:cNvPr id="69639" name="Rectangle 7"/>
          <p:cNvSpPr>
            <a:spLocks noChangeArrowheads="1"/>
          </p:cNvSpPr>
          <p:nvPr/>
        </p:nvSpPr>
        <p:spPr bwMode="auto">
          <a:xfrm>
            <a:off x="3203575" y="5589588"/>
            <a:ext cx="4116388" cy="396875"/>
          </a:xfrm>
          <a:prstGeom prst="rect">
            <a:avLst/>
          </a:prstGeom>
          <a:noFill/>
          <a:ln w="9525">
            <a:noFill/>
            <a:miter lim="800000"/>
            <a:headEnd/>
            <a:tailEnd/>
          </a:ln>
          <a:effectLst/>
        </p:spPr>
        <p:txBody>
          <a:bodyPr wrap="none">
            <a:spAutoFit/>
          </a:bodyPr>
          <a:lstStyle/>
          <a:p>
            <a:pPr lvl="4">
              <a:spcBef>
                <a:spcPct val="20000"/>
              </a:spcBef>
              <a:buClr>
                <a:schemeClr val="accent1"/>
              </a:buClr>
              <a:buSzPct val="50000"/>
              <a:buFont typeface="Wingdings" pitchFamily="2" charset="2"/>
              <a:buNone/>
              <a:defRPr/>
            </a:pPr>
            <a:r>
              <a:rPr lang="en-US" sz="2000" i="1">
                <a:effectLst>
                  <a:outerShdw blurRad="38100" dist="38100" dir="2700000" algn="tl">
                    <a:srgbClr val="C0C0C0"/>
                  </a:outerShdw>
                </a:effectLst>
                <a:latin typeface="Franklin Gothic Medium" pitchFamily="34" charset="0"/>
                <a:cs typeface="Arial" charset="0"/>
              </a:rPr>
              <a:t>Cold thyroid nodule</a:t>
            </a:r>
          </a:p>
        </p:txBody>
      </p:sp>
      <p:pic>
        <p:nvPicPr>
          <p:cNvPr id="47112" name="Picture 8" descr="thyroidscanhotnodule"/>
          <p:cNvPicPr>
            <a:picLocks noChangeAspect="1" noChangeArrowheads="1"/>
          </p:cNvPicPr>
          <p:nvPr/>
        </p:nvPicPr>
        <p:blipFill>
          <a:blip r:embed="rId4"/>
          <a:srcRect/>
          <a:stretch>
            <a:fillRect/>
          </a:stretch>
        </p:blipFill>
        <p:spPr bwMode="auto">
          <a:xfrm>
            <a:off x="6011863" y="2708275"/>
            <a:ext cx="2663825" cy="2033588"/>
          </a:xfrm>
          <a:prstGeom prst="rect">
            <a:avLst/>
          </a:prstGeom>
          <a:noFill/>
          <a:ln w="9525">
            <a:noFill/>
            <a:miter lim="800000"/>
            <a:headEnd/>
            <a:tailEnd/>
          </a:ln>
        </p:spPr>
      </p:pic>
      <p:sp>
        <p:nvSpPr>
          <p:cNvPr id="69641" name="Rectangle 9"/>
          <p:cNvSpPr>
            <a:spLocks noChangeArrowheads="1"/>
          </p:cNvSpPr>
          <p:nvPr/>
        </p:nvSpPr>
        <p:spPr bwMode="auto">
          <a:xfrm>
            <a:off x="6227763" y="4994275"/>
            <a:ext cx="4010025" cy="396875"/>
          </a:xfrm>
          <a:prstGeom prst="rect">
            <a:avLst/>
          </a:prstGeom>
          <a:noFill/>
          <a:ln w="9525">
            <a:noFill/>
            <a:miter lim="800000"/>
            <a:headEnd/>
            <a:tailEnd/>
          </a:ln>
          <a:effectLst/>
        </p:spPr>
        <p:txBody>
          <a:bodyPr wrap="none">
            <a:spAutoFit/>
          </a:bodyPr>
          <a:lstStyle/>
          <a:p>
            <a:pPr lvl="4">
              <a:spcBef>
                <a:spcPct val="20000"/>
              </a:spcBef>
              <a:buClr>
                <a:schemeClr val="accent1"/>
              </a:buClr>
              <a:buSzPct val="50000"/>
              <a:buFont typeface="Wingdings" pitchFamily="2" charset="2"/>
              <a:buNone/>
              <a:defRPr/>
            </a:pPr>
            <a:r>
              <a:rPr lang="en-US" sz="2000" i="1">
                <a:effectLst>
                  <a:outerShdw blurRad="38100" dist="38100" dir="2700000" algn="tl">
                    <a:srgbClr val="C0C0C0"/>
                  </a:outerShdw>
                </a:effectLst>
                <a:latin typeface="Franklin Gothic Medium" pitchFamily="34" charset="0"/>
                <a:cs typeface="Arial" charset="0"/>
              </a:rPr>
              <a:t>Hot thyroid nodule</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pPr eaLnBrk="1" fontAlgn="auto" hangingPunct="1">
              <a:spcAft>
                <a:spcPts val="0"/>
              </a:spcAft>
              <a:defRPr/>
            </a:pPr>
            <a:r>
              <a:rPr lang="en-US"/>
              <a:t>Investigation: </a:t>
            </a:r>
          </a:p>
        </p:txBody>
      </p:sp>
      <p:sp>
        <p:nvSpPr>
          <p:cNvPr id="48131" name="Rectangle 3"/>
          <p:cNvSpPr>
            <a:spLocks noGrp="1" noChangeArrowheads="1"/>
          </p:cNvSpPr>
          <p:nvPr>
            <p:ph idx="1"/>
          </p:nvPr>
        </p:nvSpPr>
        <p:spPr/>
        <p:txBody>
          <a:bodyPr/>
          <a:lstStyle/>
          <a:p>
            <a:pPr eaLnBrk="1" hangingPunct="1">
              <a:buFont typeface="Wingdings" pitchFamily="2" charset="2"/>
              <a:buNone/>
            </a:pPr>
            <a:r>
              <a:rPr lang="en-US" sz="3600" b="1" smtClean="0">
                <a:solidFill>
                  <a:schemeClr val="hlink"/>
                </a:solidFill>
                <a:cs typeface="Tahoma" pitchFamily="34" charset="0"/>
              </a:rPr>
              <a:t>B- Ultrasound:</a:t>
            </a:r>
            <a:r>
              <a:rPr lang="en-US" smtClean="0">
                <a:cs typeface="Tahoma" pitchFamily="34" charset="0"/>
              </a:rPr>
              <a:t>   </a:t>
            </a:r>
          </a:p>
          <a:p>
            <a:pPr eaLnBrk="1" hangingPunct="1">
              <a:buFont typeface="Wingdings" pitchFamily="2" charset="2"/>
              <a:buNone/>
            </a:pPr>
            <a:r>
              <a:rPr lang="en-US" smtClean="0">
                <a:cs typeface="Tahoma" pitchFamily="34" charset="0"/>
              </a:rPr>
              <a:t>        </a:t>
            </a:r>
            <a:r>
              <a:rPr lang="en-US" sz="2000" smtClean="0">
                <a:cs typeface="Tahoma" pitchFamily="34" charset="0"/>
              </a:rPr>
              <a:t>Sonography detects the internal structure of the thyroid gland and the regional anatomy and pathology without using ionizing radiation or iodine containing contrast medium. The procedure is safe, does not cause damage to tissue. </a:t>
            </a:r>
          </a:p>
          <a:p>
            <a:pPr algn="ctr" eaLnBrk="1" hangingPunct="1">
              <a:buFont typeface="Wingdings" pitchFamily="2" charset="2"/>
              <a:buNone/>
            </a:pPr>
            <a:r>
              <a:rPr lang="en-US" smtClean="0">
                <a:cs typeface="Tahoma" pitchFamily="34" charset="0"/>
              </a:rPr>
              <a:t>If cyst → aspirate</a:t>
            </a:r>
          </a:p>
          <a:p>
            <a:pPr algn="ctr" eaLnBrk="1" hangingPunct="1">
              <a:buFont typeface="Wingdings" pitchFamily="2" charset="2"/>
              <a:buNone/>
            </a:pPr>
            <a:r>
              <a:rPr lang="en-US" smtClean="0">
                <a:cs typeface="Tahoma" pitchFamily="34" charset="0"/>
              </a:rPr>
              <a:t>If solid → FNA biopsy.</a:t>
            </a:r>
          </a:p>
          <a:p>
            <a:pPr eaLnBrk="1" hangingPunct="1"/>
            <a:endParaRPr lang="en-US" smtClean="0">
              <a:cs typeface="Tahoma" pitchFamily="34"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pPr eaLnBrk="1" fontAlgn="auto" hangingPunct="1">
              <a:spcAft>
                <a:spcPts val="0"/>
              </a:spcAft>
              <a:defRPr/>
            </a:pPr>
            <a:r>
              <a:rPr lang="en-US"/>
              <a:t>Investigation:</a:t>
            </a:r>
          </a:p>
        </p:txBody>
      </p:sp>
      <p:sp>
        <p:nvSpPr>
          <p:cNvPr id="70659" name="Rectangle 3"/>
          <p:cNvSpPr>
            <a:spLocks noGrp="1" noChangeArrowheads="1"/>
          </p:cNvSpPr>
          <p:nvPr>
            <p:ph idx="1"/>
          </p:nvPr>
        </p:nvSpPr>
        <p:spPr/>
        <p:txBody>
          <a:bodyPr>
            <a:normAutofit/>
          </a:bodyPr>
          <a:lstStyle/>
          <a:p>
            <a:pPr marL="274320" indent="-274320" eaLnBrk="1" fontAlgn="auto" hangingPunct="1">
              <a:lnSpc>
                <a:spcPct val="90000"/>
              </a:lnSpc>
              <a:spcAft>
                <a:spcPts val="0"/>
              </a:spcAft>
              <a:buFont typeface="Wingdings" pitchFamily="2" charset="2"/>
              <a:buNone/>
              <a:defRPr/>
            </a:pPr>
            <a:r>
              <a:rPr lang="en-US" sz="2800" b="1" dirty="0">
                <a:solidFill>
                  <a:schemeClr val="hlink"/>
                </a:solidFill>
              </a:rPr>
              <a:t>3- Fine Needle Aspiration Biopsy of the Thyroid Gland</a:t>
            </a:r>
            <a:r>
              <a:rPr lang="en-US" sz="2400" dirty="0"/>
              <a:t> </a:t>
            </a:r>
            <a:endParaRPr lang="en-US" sz="2400" b="1" i="1" dirty="0"/>
          </a:p>
          <a:p>
            <a:pPr marL="274320" indent="-274320" algn="ctr" eaLnBrk="1" fontAlgn="auto" hangingPunct="1">
              <a:lnSpc>
                <a:spcPct val="90000"/>
              </a:lnSpc>
              <a:spcAft>
                <a:spcPts val="0"/>
              </a:spcAft>
              <a:buFont typeface="Wingdings" pitchFamily="2" charset="2"/>
              <a:buNone/>
              <a:defRPr/>
            </a:pPr>
            <a:r>
              <a:rPr lang="en-US" sz="2400" i="1" dirty="0">
                <a:solidFill>
                  <a:srgbClr val="990000"/>
                </a:solidFill>
                <a:effectLst>
                  <a:outerShdw blurRad="38100" dist="38100" dir="2700000" algn="tl">
                    <a:srgbClr val="C0C0C0"/>
                  </a:outerShdw>
                </a:effectLst>
              </a:rPr>
              <a:t>Fine-needle aspiration (FNA) biopsy of the thyroid gland is now an established, accurate diagnostic test that is routinely used as the first step in the evaluation of nodular thyroid disease.</a:t>
            </a:r>
          </a:p>
          <a:p>
            <a:pPr marL="274320" indent="-274320" eaLnBrk="1" fontAlgn="auto" hangingPunct="1">
              <a:lnSpc>
                <a:spcPct val="90000"/>
              </a:lnSpc>
              <a:spcAft>
                <a:spcPts val="0"/>
              </a:spcAft>
              <a:buFont typeface="Wingdings" pitchFamily="2" charset="2"/>
              <a:buNone/>
              <a:defRPr/>
            </a:pPr>
            <a:endParaRPr lang="en-US" sz="2400" i="1" dirty="0">
              <a:solidFill>
                <a:srgbClr val="990000"/>
              </a:solidFill>
              <a:effectLst>
                <a:outerShdw blurRad="38100" dist="38100" dir="2700000" algn="tl">
                  <a:srgbClr val="C0C0C0"/>
                </a:outerShdw>
              </a:effectLst>
            </a:endParaRPr>
          </a:p>
          <a:p>
            <a:pPr marL="274320" indent="-274320" algn="ctr" eaLnBrk="1" fontAlgn="auto" hangingPunct="1">
              <a:lnSpc>
                <a:spcPct val="90000"/>
              </a:lnSpc>
              <a:spcAft>
                <a:spcPts val="0"/>
              </a:spcAft>
              <a:buFont typeface="Wingdings" pitchFamily="2" charset="2"/>
              <a:buNone/>
              <a:defRPr/>
            </a:pPr>
            <a:r>
              <a:rPr lang="en-US" sz="2400" i="1" dirty="0">
                <a:solidFill>
                  <a:srgbClr val="990000"/>
                </a:solidFill>
                <a:effectLst>
                  <a:outerShdw blurRad="38100" dist="38100" dir="2700000" algn="tl">
                    <a:srgbClr val="C0C0C0"/>
                  </a:outerShdw>
                </a:effectLst>
              </a:rPr>
              <a:t>Can differentiate simple from malignant thyroid (papillary carcinoma- </a:t>
            </a:r>
            <a:r>
              <a:rPr lang="en-US" sz="2400" i="1" dirty="0" err="1">
                <a:solidFill>
                  <a:srgbClr val="990000"/>
                </a:solidFill>
                <a:effectLst>
                  <a:outerShdw blurRad="38100" dist="38100" dir="2700000" algn="tl">
                    <a:srgbClr val="C0C0C0"/>
                  </a:outerShdw>
                </a:effectLst>
              </a:rPr>
              <a:t>anaplastic</a:t>
            </a:r>
            <a:r>
              <a:rPr lang="en-US" sz="2400" i="1" dirty="0">
                <a:solidFill>
                  <a:srgbClr val="990000"/>
                </a:solidFill>
                <a:effectLst>
                  <a:outerShdw blurRad="38100" dist="38100" dir="2700000" algn="tl">
                    <a:srgbClr val="C0C0C0"/>
                  </a:outerShdw>
                </a:effectLst>
              </a:rPr>
              <a:t> carcinoma- </a:t>
            </a:r>
            <a:r>
              <a:rPr lang="en-US" sz="2400" i="1" dirty="0" err="1">
                <a:solidFill>
                  <a:srgbClr val="990000"/>
                </a:solidFill>
                <a:effectLst>
                  <a:outerShdw blurRad="38100" dist="38100" dir="2700000" algn="tl">
                    <a:srgbClr val="C0C0C0"/>
                  </a:outerShdw>
                </a:effectLst>
              </a:rPr>
              <a:t>medullary</a:t>
            </a:r>
            <a:r>
              <a:rPr lang="en-US" sz="2400" i="1" dirty="0">
                <a:solidFill>
                  <a:srgbClr val="990000"/>
                </a:solidFill>
                <a:effectLst>
                  <a:outerShdw blurRad="38100" dist="38100" dir="2700000" algn="tl">
                    <a:srgbClr val="C0C0C0"/>
                  </a:outerShdw>
                </a:effectLst>
              </a:rPr>
              <a:t> carcinoma). But can not differentiate follicular carcinoma from follicular adenoma.</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pPr eaLnBrk="1" fontAlgn="auto" hangingPunct="1">
              <a:spcAft>
                <a:spcPts val="0"/>
              </a:spcAft>
              <a:defRPr/>
            </a:pPr>
            <a:r>
              <a:rPr lang="en-US"/>
              <a:t>Investigation:</a:t>
            </a:r>
          </a:p>
        </p:txBody>
      </p:sp>
      <p:sp>
        <p:nvSpPr>
          <p:cNvPr id="71683" name="Rectangle 3"/>
          <p:cNvSpPr>
            <a:spLocks noGrp="1" noChangeArrowheads="1"/>
          </p:cNvSpPr>
          <p:nvPr>
            <p:ph idx="1"/>
          </p:nvPr>
        </p:nvSpPr>
        <p:spPr/>
        <p:txBody>
          <a:bodyPr>
            <a:normAutofit/>
          </a:bodyPr>
          <a:lstStyle/>
          <a:p>
            <a:pPr marL="274320" indent="-274320" eaLnBrk="1" fontAlgn="auto" hangingPunct="1">
              <a:spcAft>
                <a:spcPts val="0"/>
              </a:spcAft>
              <a:buFont typeface="Wingdings" pitchFamily="2" charset="2"/>
              <a:buNone/>
              <a:defRPr/>
            </a:pPr>
            <a:r>
              <a:rPr lang="en-US" sz="2400" b="1" i="1">
                <a:solidFill>
                  <a:srgbClr val="FF9900"/>
                </a:solidFill>
                <a:effectLst>
                  <a:outerShdw blurRad="38100" dist="38100" dir="2700000" algn="tl">
                    <a:srgbClr val="C0C0C0"/>
                  </a:outerShdw>
                </a:effectLst>
              </a:rPr>
              <a:t>General investigation:</a:t>
            </a:r>
          </a:p>
          <a:p>
            <a:pPr marL="274320" indent="-274320" eaLnBrk="1" fontAlgn="auto" hangingPunct="1">
              <a:spcAft>
                <a:spcPts val="0"/>
              </a:spcAft>
              <a:buFont typeface="Wingdings" pitchFamily="2" charset="2"/>
              <a:buNone/>
              <a:defRPr/>
            </a:pPr>
            <a:r>
              <a:rPr lang="en-US" sz="2400" b="1"/>
              <a:t>Routine preoperative</a:t>
            </a:r>
            <a:r>
              <a:rPr lang="en-US"/>
              <a:t> </a:t>
            </a:r>
            <a:r>
              <a:rPr lang="en-US" sz="2000" i="1">
                <a:effectLst>
                  <a:outerShdw blurRad="38100" dist="38100" dir="2700000" algn="tl">
                    <a:srgbClr val="C0C0C0"/>
                  </a:outerShdw>
                </a:effectLst>
              </a:rPr>
              <a:t>(CBC-liver function tests-kidney function tests)</a:t>
            </a:r>
          </a:p>
          <a:p>
            <a:pPr marL="274320" indent="-274320" eaLnBrk="1" fontAlgn="auto" hangingPunct="1">
              <a:spcAft>
                <a:spcPts val="0"/>
              </a:spcAft>
              <a:buFont typeface="Wingdings" pitchFamily="2" charset="2"/>
              <a:buNone/>
              <a:defRPr/>
            </a:pPr>
            <a:r>
              <a:rPr lang="en-US" sz="2400" b="1"/>
              <a:t>ENT examination</a:t>
            </a:r>
            <a:r>
              <a:rPr lang="en-US"/>
              <a:t>: </a:t>
            </a:r>
            <a:r>
              <a:rPr lang="en-US" sz="2000" i="1">
                <a:effectLst>
                  <a:outerShdw blurRad="38100" dist="38100" dir="2700000" algn="tl">
                    <a:srgbClr val="C0C0C0"/>
                  </a:outerShdw>
                </a:effectLst>
              </a:rPr>
              <a:t>assessment of vocal cords mobility.</a:t>
            </a:r>
          </a:p>
          <a:p>
            <a:pPr marL="274320" indent="-274320" eaLnBrk="1" fontAlgn="auto" hangingPunct="1">
              <a:spcAft>
                <a:spcPts val="0"/>
              </a:spcAft>
              <a:buFont typeface="Wingdings" pitchFamily="2" charset="2"/>
              <a:buNone/>
              <a:defRPr/>
            </a:pPr>
            <a:r>
              <a:rPr lang="en-US" sz="2400" b="1"/>
              <a:t>Chest X-ray</a:t>
            </a:r>
            <a:r>
              <a:rPr lang="en-US"/>
              <a:t>: </a:t>
            </a:r>
            <a:r>
              <a:rPr lang="en-US" sz="2000" i="1">
                <a:effectLst>
                  <a:outerShdw blurRad="38100" dist="38100" dir="2700000" algn="tl">
                    <a:srgbClr val="C0C0C0"/>
                  </a:outerShdw>
                </a:effectLst>
              </a:rPr>
              <a:t>to see position of the trachea and retrosternal goitre.</a:t>
            </a:r>
          </a:p>
          <a:p>
            <a:pPr marL="274320" indent="-274320" eaLnBrk="1" fontAlgn="auto" hangingPunct="1">
              <a:spcAft>
                <a:spcPts val="0"/>
              </a:spcAft>
              <a:buFont typeface="Wingdings" pitchFamily="2" charset="2"/>
              <a:buNone/>
              <a:defRPr/>
            </a:pPr>
            <a:r>
              <a:rPr lang="en-US"/>
              <a:t> </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pPr eaLnBrk="1" fontAlgn="auto" hangingPunct="1">
              <a:spcAft>
                <a:spcPts val="0"/>
              </a:spcAft>
              <a:defRPr/>
            </a:pPr>
            <a:endParaRPr lang="en-US"/>
          </a:p>
        </p:txBody>
      </p:sp>
      <p:sp>
        <p:nvSpPr>
          <p:cNvPr id="51203" name="Rectangle 3"/>
          <p:cNvSpPr>
            <a:spLocks noGrp="1" noChangeArrowheads="1"/>
          </p:cNvSpPr>
          <p:nvPr>
            <p:ph idx="1"/>
          </p:nvPr>
        </p:nvSpPr>
        <p:spPr/>
        <p:txBody>
          <a:bodyPr/>
          <a:lstStyle/>
          <a:p>
            <a:pPr eaLnBrk="1" hangingPunct="1"/>
            <a:endParaRPr lang="en-US" smtClean="0">
              <a:cs typeface="Tahoma" pitchFamily="34" charset="0"/>
            </a:endParaRPr>
          </a:p>
        </p:txBody>
      </p:sp>
      <p:pic>
        <p:nvPicPr>
          <p:cNvPr id="51204" name="Picture 4" descr="1Substernal_Goiter_Displacing_Trachea2"/>
          <p:cNvPicPr>
            <a:picLocks noChangeAspect="1" noChangeArrowheads="1"/>
          </p:cNvPicPr>
          <p:nvPr/>
        </p:nvPicPr>
        <p:blipFill>
          <a:blip r:embed="rId2"/>
          <a:srcRect/>
          <a:stretch>
            <a:fillRect/>
          </a:stretch>
        </p:blipFill>
        <p:spPr bwMode="auto">
          <a:xfrm>
            <a:off x="2484438" y="2420938"/>
            <a:ext cx="4391025" cy="3292475"/>
          </a:xfrm>
          <a:prstGeom prst="rect">
            <a:avLst/>
          </a:prstGeom>
          <a:noFill/>
          <a:ln w="9525">
            <a:noFill/>
            <a:miter lim="800000"/>
            <a:headEnd/>
            <a:tailEnd/>
          </a:ln>
        </p:spPr>
      </p:pic>
      <p:sp>
        <p:nvSpPr>
          <p:cNvPr id="72709" name="Rectangle 5"/>
          <p:cNvSpPr>
            <a:spLocks noChangeArrowheads="1"/>
          </p:cNvSpPr>
          <p:nvPr/>
        </p:nvSpPr>
        <p:spPr bwMode="auto">
          <a:xfrm>
            <a:off x="3348038" y="5857875"/>
            <a:ext cx="2225675" cy="396875"/>
          </a:xfrm>
          <a:prstGeom prst="rect">
            <a:avLst/>
          </a:prstGeom>
          <a:noFill/>
          <a:ln w="9525">
            <a:noFill/>
            <a:miter lim="800000"/>
            <a:headEnd/>
            <a:tailEnd/>
          </a:ln>
          <a:effectLst/>
        </p:spPr>
        <p:txBody>
          <a:bodyPr wrap="none">
            <a:spAutoFit/>
          </a:bodyPr>
          <a:lstStyle/>
          <a:p>
            <a:pPr rtl="0">
              <a:defRPr/>
            </a:pPr>
            <a:r>
              <a:rPr lang="en-US" sz="2000" i="1">
                <a:effectLst>
                  <a:outerShdw blurRad="38100" dist="38100" dir="2700000" algn="tl">
                    <a:srgbClr val="C0C0C0"/>
                  </a:outerShdw>
                </a:effectLst>
                <a:latin typeface="Franklin Gothic Medium" pitchFamily="34" charset="0"/>
                <a:cs typeface="Arial" charset="0"/>
              </a:rPr>
              <a:t>Retrosternal goitre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eaLnBrk="1" fontAlgn="auto" hangingPunct="1">
              <a:spcAft>
                <a:spcPts val="0"/>
              </a:spcAft>
              <a:defRPr/>
            </a:pPr>
            <a:r>
              <a:rPr lang="en-US"/>
              <a:t>History of present illness</a:t>
            </a:r>
          </a:p>
        </p:txBody>
      </p:sp>
      <p:sp>
        <p:nvSpPr>
          <p:cNvPr id="62467" name="Rectangle 3"/>
          <p:cNvSpPr>
            <a:spLocks noGrp="1" noChangeArrowheads="1"/>
          </p:cNvSpPr>
          <p:nvPr>
            <p:ph idx="1"/>
          </p:nvPr>
        </p:nvSpPr>
        <p:spPr/>
        <p:txBody>
          <a:bodyPr>
            <a:normAutofit fontScale="92500" lnSpcReduction="10000"/>
          </a:bodyPr>
          <a:lstStyle/>
          <a:p>
            <a:pPr marL="274320" indent="-274320" eaLnBrk="1" fontAlgn="auto" hangingPunct="1">
              <a:lnSpc>
                <a:spcPct val="80000"/>
              </a:lnSpc>
              <a:spcAft>
                <a:spcPts val="0"/>
              </a:spcAft>
              <a:buFont typeface="Wingdings" pitchFamily="2" charset="2"/>
              <a:buNone/>
              <a:defRPr/>
            </a:pPr>
            <a:r>
              <a:rPr lang="en-US" sz="2800" dirty="0">
                <a:solidFill>
                  <a:srgbClr val="FF0000"/>
                </a:solidFill>
              </a:rPr>
              <a:t>Relation of pain to swelling. </a:t>
            </a:r>
          </a:p>
          <a:p>
            <a:pPr marL="274320" indent="-274320" algn="ctr" eaLnBrk="1" fontAlgn="auto" hangingPunct="1">
              <a:lnSpc>
                <a:spcPct val="80000"/>
              </a:lnSpc>
              <a:spcAft>
                <a:spcPts val="0"/>
              </a:spcAft>
              <a:buFont typeface="Wingdings" pitchFamily="2" charset="2"/>
              <a:buNone/>
              <a:defRPr/>
            </a:pPr>
            <a:r>
              <a:rPr lang="en-US" sz="2000" b="1" dirty="0">
                <a:solidFill>
                  <a:srgbClr val="9933FF"/>
                </a:solidFill>
                <a:effectLst>
                  <a:outerShdw blurRad="38100" dist="38100" dir="2700000" algn="tl">
                    <a:srgbClr val="C0C0C0"/>
                  </a:outerShdw>
                </a:effectLst>
              </a:rPr>
              <a:t> Pain then swelling=inflammation.</a:t>
            </a:r>
          </a:p>
          <a:p>
            <a:pPr marL="274320" indent="-274320" algn="ctr" eaLnBrk="1" fontAlgn="auto" hangingPunct="1">
              <a:lnSpc>
                <a:spcPct val="80000"/>
              </a:lnSpc>
              <a:spcAft>
                <a:spcPts val="0"/>
              </a:spcAft>
              <a:buFont typeface="Wingdings" pitchFamily="2" charset="2"/>
              <a:buNone/>
              <a:defRPr/>
            </a:pPr>
            <a:r>
              <a:rPr lang="en-US" sz="2000" b="1" dirty="0">
                <a:solidFill>
                  <a:srgbClr val="9933FF"/>
                </a:solidFill>
                <a:effectLst>
                  <a:outerShdw blurRad="38100" dist="38100" dir="2700000" algn="tl">
                    <a:srgbClr val="C0C0C0"/>
                  </a:outerShdw>
                </a:effectLst>
              </a:rPr>
              <a:t>Swelling then pain= malignancy.</a:t>
            </a:r>
          </a:p>
          <a:p>
            <a:pPr marL="274320" indent="-274320" eaLnBrk="1" fontAlgn="auto" hangingPunct="1">
              <a:lnSpc>
                <a:spcPct val="80000"/>
              </a:lnSpc>
              <a:spcAft>
                <a:spcPts val="0"/>
              </a:spcAft>
              <a:buFont typeface="Wingdings" pitchFamily="2" charset="2"/>
              <a:buNone/>
              <a:defRPr/>
            </a:pPr>
            <a:r>
              <a:rPr lang="en-US" sz="1400" i="1" dirty="0" smtClean="0">
                <a:solidFill>
                  <a:srgbClr val="7030A0"/>
                </a:solidFill>
                <a:effectLst>
                  <a:outerShdw blurRad="38100" dist="38100" dir="2700000" algn="tl">
                    <a:srgbClr val="C0C0C0"/>
                  </a:outerShdw>
                </a:effectLst>
              </a:rPr>
              <a:t>          </a:t>
            </a:r>
            <a:r>
              <a:rPr lang="en-US" sz="1600" i="1" u="sng" dirty="0" smtClean="0">
                <a:solidFill>
                  <a:srgbClr val="7030A0"/>
                </a:solidFill>
                <a:effectLst>
                  <a:outerShdw blurRad="38100" dist="38100" dir="2700000" algn="tl">
                    <a:srgbClr val="C0C0C0"/>
                  </a:outerShdw>
                </a:effectLst>
              </a:rPr>
              <a:t>Painful thyroid swelling</a:t>
            </a:r>
            <a:r>
              <a:rPr lang="en-US" sz="1600" i="1" dirty="0" smtClean="0">
                <a:solidFill>
                  <a:srgbClr val="7030A0"/>
                </a:solidFill>
                <a:effectLst>
                  <a:outerShdw blurRad="38100" dist="38100" dir="2700000" algn="tl">
                    <a:srgbClr val="C0C0C0"/>
                  </a:outerShdw>
                </a:effectLst>
              </a:rPr>
              <a:t> </a:t>
            </a:r>
          </a:p>
          <a:p>
            <a:pPr marL="274320" indent="-274320" eaLnBrk="1" fontAlgn="auto" hangingPunct="1">
              <a:lnSpc>
                <a:spcPct val="80000"/>
              </a:lnSpc>
              <a:spcAft>
                <a:spcPts val="0"/>
              </a:spcAft>
              <a:buFont typeface="Wingdings" pitchFamily="2" charset="2"/>
              <a:buNone/>
              <a:defRPr/>
            </a:pPr>
            <a:r>
              <a:rPr lang="en-US" sz="1600" i="1" dirty="0" smtClean="0">
                <a:effectLst>
                  <a:outerShdw blurRad="38100" dist="38100" dir="2700000" algn="tl">
                    <a:srgbClr val="C0C0C0"/>
                  </a:outerShdw>
                </a:effectLst>
              </a:rPr>
              <a:t>          Hemorrhage occurs within a nodule of nodular </a:t>
            </a:r>
            <a:r>
              <a:rPr lang="en-US" sz="1600" i="1" dirty="0" err="1" smtClean="0">
                <a:effectLst>
                  <a:outerShdw blurRad="38100" dist="38100" dir="2700000" algn="tl">
                    <a:srgbClr val="C0C0C0"/>
                  </a:outerShdw>
                </a:effectLst>
              </a:rPr>
              <a:t>goitre</a:t>
            </a:r>
            <a:r>
              <a:rPr lang="en-US" sz="1600" i="1" dirty="0" smtClean="0">
                <a:effectLst>
                  <a:outerShdw blurRad="38100" dist="38100" dir="2700000" algn="tl">
                    <a:srgbClr val="C0C0C0"/>
                  </a:outerShdw>
                </a:effectLst>
              </a:rPr>
              <a:t>.</a:t>
            </a:r>
          </a:p>
          <a:p>
            <a:pPr marL="274320" indent="-274320" eaLnBrk="1" fontAlgn="auto" hangingPunct="1">
              <a:lnSpc>
                <a:spcPct val="80000"/>
              </a:lnSpc>
              <a:spcAft>
                <a:spcPts val="0"/>
              </a:spcAft>
              <a:buFont typeface="Wingdings" pitchFamily="2" charset="2"/>
              <a:buNone/>
              <a:defRPr/>
            </a:pPr>
            <a:r>
              <a:rPr lang="en-US" sz="1600" i="1" dirty="0" smtClean="0">
                <a:effectLst>
                  <a:outerShdw blurRad="38100" dist="38100" dir="2700000" algn="tl">
                    <a:srgbClr val="C0C0C0"/>
                  </a:outerShdw>
                </a:effectLst>
              </a:rPr>
              <a:t>          </a:t>
            </a:r>
            <a:r>
              <a:rPr lang="en-US" sz="1600" i="1" dirty="0">
                <a:effectLst>
                  <a:outerShdw blurRad="38100" dist="38100" dir="2700000" algn="tl">
                    <a:srgbClr val="C0C0C0"/>
                  </a:outerShdw>
                </a:effectLst>
              </a:rPr>
              <a:t>Malignant </a:t>
            </a:r>
            <a:r>
              <a:rPr lang="en-US" sz="1600" i="1" dirty="0" err="1">
                <a:effectLst>
                  <a:outerShdw blurRad="38100" dist="38100" dir="2700000" algn="tl">
                    <a:srgbClr val="C0C0C0"/>
                  </a:outerShdw>
                </a:effectLst>
              </a:rPr>
              <a:t>goitre</a:t>
            </a:r>
            <a:r>
              <a:rPr lang="en-US" sz="1600" i="1" dirty="0">
                <a:effectLst>
                  <a:outerShdw blurRad="38100" dist="38100" dir="2700000" algn="tl">
                    <a:srgbClr val="C0C0C0"/>
                  </a:outerShdw>
                </a:effectLst>
              </a:rPr>
              <a:t> (local and referred pain).</a:t>
            </a:r>
            <a:endParaRPr lang="ar-EG" sz="1600" i="1" dirty="0">
              <a:effectLst>
                <a:outerShdw blurRad="38100" dist="38100" dir="2700000" algn="tl">
                  <a:srgbClr val="C0C0C0"/>
                </a:outerShdw>
              </a:effectLst>
            </a:endParaRPr>
          </a:p>
          <a:p>
            <a:pPr marL="274320" indent="-274320" eaLnBrk="1" fontAlgn="auto" hangingPunct="1">
              <a:lnSpc>
                <a:spcPct val="80000"/>
              </a:lnSpc>
              <a:spcAft>
                <a:spcPts val="0"/>
              </a:spcAft>
              <a:buFont typeface="Wingdings" pitchFamily="2" charset="2"/>
              <a:buNone/>
              <a:defRPr/>
            </a:pPr>
            <a:r>
              <a:rPr lang="en-US" sz="1600" i="1" dirty="0">
                <a:effectLst>
                  <a:outerShdw blurRad="38100" dist="38100" dir="2700000" algn="tl">
                    <a:srgbClr val="C0C0C0"/>
                  </a:outerShdw>
                </a:effectLst>
              </a:rPr>
              <a:t>          </a:t>
            </a:r>
            <a:r>
              <a:rPr lang="en-US" sz="1600" i="1" dirty="0" err="1">
                <a:effectLst>
                  <a:outerShdw blurRad="38100" dist="38100" dir="2700000" algn="tl">
                    <a:srgbClr val="C0C0C0"/>
                  </a:outerShdw>
                </a:effectLst>
              </a:rPr>
              <a:t>Thyroiditis</a:t>
            </a:r>
            <a:r>
              <a:rPr lang="en-US" sz="1600" i="1" dirty="0">
                <a:effectLst>
                  <a:outerShdw blurRad="38100" dist="38100" dir="2700000" algn="tl">
                    <a:srgbClr val="C0C0C0"/>
                  </a:outerShdw>
                </a:effectLst>
              </a:rPr>
              <a:t>.             </a:t>
            </a:r>
          </a:p>
          <a:p>
            <a:pPr marL="274320" indent="-274320" eaLnBrk="1" fontAlgn="auto" hangingPunct="1">
              <a:lnSpc>
                <a:spcPct val="80000"/>
              </a:lnSpc>
              <a:spcAft>
                <a:spcPts val="0"/>
              </a:spcAft>
              <a:buFont typeface="Wingdings" pitchFamily="2" charset="2"/>
              <a:buNone/>
              <a:defRPr/>
            </a:pPr>
            <a:r>
              <a:rPr lang="en-US" sz="2800" dirty="0">
                <a:solidFill>
                  <a:srgbClr val="FF0000"/>
                </a:solidFill>
              </a:rPr>
              <a:t>The presence of any apparent causes: </a:t>
            </a:r>
          </a:p>
          <a:p>
            <a:pPr marL="274320" indent="-274320" eaLnBrk="1" fontAlgn="auto" hangingPunct="1">
              <a:lnSpc>
                <a:spcPct val="80000"/>
              </a:lnSpc>
              <a:spcAft>
                <a:spcPts val="0"/>
              </a:spcAft>
              <a:buFont typeface="Wingdings" pitchFamily="2" charset="2"/>
              <a:buNone/>
              <a:defRPr/>
            </a:pPr>
            <a:r>
              <a:rPr lang="en-US" sz="1600" i="1" dirty="0">
                <a:effectLst>
                  <a:outerShdw blurRad="38100" dist="38100" dir="2700000" algn="tl">
                    <a:srgbClr val="C0C0C0"/>
                  </a:outerShdw>
                </a:effectLst>
              </a:rPr>
              <a:t>     </a:t>
            </a:r>
            <a:r>
              <a:rPr lang="en-US" sz="1600" i="1" dirty="0" smtClean="0">
                <a:effectLst>
                  <a:outerShdw blurRad="38100" dist="38100" dir="2700000" algn="tl">
                    <a:srgbClr val="C0C0C0"/>
                  </a:outerShdw>
                </a:effectLst>
              </a:rPr>
              <a:t>psychic </a:t>
            </a:r>
            <a:r>
              <a:rPr lang="en-US" sz="1600" i="1" dirty="0">
                <a:effectLst>
                  <a:outerShdw blurRad="38100" dist="38100" dir="2700000" algn="tl">
                    <a:srgbClr val="C0C0C0"/>
                  </a:outerShdw>
                </a:effectLst>
              </a:rPr>
              <a:t>trauma.</a:t>
            </a:r>
          </a:p>
          <a:p>
            <a:pPr marL="274320" indent="-274320" eaLnBrk="1" fontAlgn="auto" hangingPunct="1">
              <a:lnSpc>
                <a:spcPct val="80000"/>
              </a:lnSpc>
              <a:spcAft>
                <a:spcPts val="0"/>
              </a:spcAft>
              <a:buFont typeface="Wingdings" pitchFamily="2" charset="2"/>
              <a:buNone/>
              <a:defRPr/>
            </a:pPr>
            <a:r>
              <a:rPr lang="en-US" sz="1600" i="1" dirty="0">
                <a:effectLst>
                  <a:outerShdw blurRad="38100" dist="38100" dir="2700000" algn="tl">
                    <a:srgbClr val="C0C0C0"/>
                  </a:outerShdw>
                </a:effectLst>
              </a:rPr>
              <a:t>     </a:t>
            </a:r>
            <a:r>
              <a:rPr lang="en-US" sz="1600" i="1" dirty="0" smtClean="0">
                <a:effectLst>
                  <a:outerShdw blurRad="38100" dist="38100" dir="2700000" algn="tl">
                    <a:srgbClr val="C0C0C0"/>
                  </a:outerShdw>
                </a:effectLst>
              </a:rPr>
              <a:t>Drugs </a:t>
            </a:r>
            <a:r>
              <a:rPr lang="en-US" sz="1600" i="1" dirty="0">
                <a:effectLst>
                  <a:outerShdw blurRad="38100" dist="38100" dir="2700000" algn="tl">
                    <a:srgbClr val="C0C0C0"/>
                  </a:outerShdw>
                </a:effectLst>
              </a:rPr>
              <a:t>.   </a:t>
            </a:r>
          </a:p>
          <a:p>
            <a:pPr marL="274320" indent="-274320" eaLnBrk="1" fontAlgn="auto" hangingPunct="1">
              <a:lnSpc>
                <a:spcPct val="80000"/>
              </a:lnSpc>
              <a:spcAft>
                <a:spcPts val="0"/>
              </a:spcAft>
              <a:buFont typeface="Wingdings" pitchFamily="2" charset="2"/>
              <a:buNone/>
              <a:defRPr/>
            </a:pPr>
            <a:r>
              <a:rPr lang="en-US" sz="1600" i="1" dirty="0">
                <a:effectLst>
                  <a:outerShdw blurRad="38100" dist="38100" dir="2700000" algn="tl">
                    <a:srgbClr val="C0C0C0"/>
                  </a:outerShdw>
                </a:effectLst>
              </a:rPr>
              <a:t>   </a:t>
            </a:r>
            <a:r>
              <a:rPr lang="en-US" sz="1600" i="1" dirty="0" smtClean="0">
                <a:effectLst>
                  <a:outerShdw blurRad="38100" dist="38100" dir="2700000" algn="tl">
                    <a:srgbClr val="C0C0C0"/>
                  </a:outerShdw>
                </a:effectLst>
              </a:rPr>
              <a:t>  Residence </a:t>
            </a:r>
            <a:r>
              <a:rPr lang="en-US" sz="1600" i="1" dirty="0">
                <a:effectLst>
                  <a:outerShdw blurRad="38100" dist="38100" dir="2700000" algn="tl">
                    <a:srgbClr val="C0C0C0"/>
                  </a:outerShdw>
                </a:effectLst>
              </a:rPr>
              <a:t>of patient. </a:t>
            </a:r>
          </a:p>
          <a:p>
            <a:pPr marL="274320" indent="-274320" eaLnBrk="1" fontAlgn="auto" hangingPunct="1">
              <a:lnSpc>
                <a:spcPct val="80000"/>
              </a:lnSpc>
              <a:spcAft>
                <a:spcPts val="0"/>
              </a:spcAft>
              <a:buFont typeface="Wingdings" pitchFamily="2" charset="2"/>
              <a:buNone/>
              <a:defRPr/>
            </a:pPr>
            <a:r>
              <a:rPr lang="en-US" sz="2800" dirty="0">
                <a:solidFill>
                  <a:srgbClr val="FF0000"/>
                </a:solidFill>
              </a:rPr>
              <a:t>The effect on general </a:t>
            </a:r>
            <a:r>
              <a:rPr lang="en-US" sz="2800" dirty="0" smtClean="0">
                <a:solidFill>
                  <a:srgbClr val="FF0000"/>
                </a:solidFill>
              </a:rPr>
              <a:t>condition</a:t>
            </a:r>
          </a:p>
          <a:p>
            <a:pPr marL="274320" indent="-274320" eaLnBrk="1" fontAlgn="auto" hangingPunct="1">
              <a:lnSpc>
                <a:spcPct val="80000"/>
              </a:lnSpc>
              <a:spcAft>
                <a:spcPts val="0"/>
              </a:spcAft>
              <a:buFont typeface="Wingdings" pitchFamily="2" charset="2"/>
              <a:buNone/>
              <a:defRPr/>
            </a:pPr>
            <a:r>
              <a:rPr lang="en-US" sz="2800" dirty="0" smtClean="0"/>
              <a:t>. </a:t>
            </a:r>
            <a:r>
              <a:rPr lang="en-US" sz="1600" i="1" dirty="0">
                <a:effectLst>
                  <a:outerShdw blurRad="38100" dist="38100" dir="2700000" algn="tl">
                    <a:srgbClr val="C0C0C0"/>
                  </a:outerShdw>
                </a:effectLst>
              </a:rPr>
              <a:t>Malignant </a:t>
            </a:r>
            <a:r>
              <a:rPr lang="en-US" sz="1600" i="1" dirty="0" err="1">
                <a:effectLst>
                  <a:outerShdw blurRad="38100" dist="38100" dir="2700000" algn="tl">
                    <a:srgbClr val="C0C0C0"/>
                  </a:outerShdw>
                </a:effectLst>
              </a:rPr>
              <a:t>cachexia</a:t>
            </a:r>
            <a:r>
              <a:rPr lang="en-US" sz="1600" i="1" dirty="0">
                <a:effectLst>
                  <a:outerShdw blurRad="38100" dist="38100" dir="2700000" algn="tl">
                    <a:srgbClr val="C0C0C0"/>
                  </a:outerShdw>
                </a:effectLst>
              </a:rPr>
              <a:t> ,tiredness with toxicity.</a:t>
            </a:r>
            <a:r>
              <a:rPr lang="en-US" sz="2800" dirty="0"/>
              <a:t>  </a:t>
            </a:r>
          </a:p>
          <a:p>
            <a:pPr marL="274320" indent="-274320" eaLnBrk="1" fontAlgn="auto" hangingPunct="1">
              <a:lnSpc>
                <a:spcPct val="80000"/>
              </a:lnSpc>
              <a:spcAft>
                <a:spcPts val="0"/>
              </a:spcAft>
              <a:buFont typeface="Wingdings" pitchFamily="2" charset="2"/>
              <a:buNone/>
              <a:defRPr/>
            </a:pPr>
            <a:r>
              <a:rPr lang="en-US" sz="2800" dirty="0">
                <a:solidFill>
                  <a:srgbClr val="FF0000"/>
                </a:solidFill>
              </a:rPr>
              <a:t>Other swelling of the body</a:t>
            </a:r>
            <a:r>
              <a:rPr lang="en-US" sz="2800" dirty="0" smtClean="0">
                <a:solidFill>
                  <a:srgbClr val="FF0000"/>
                </a:solidFill>
              </a:rPr>
              <a:t>.</a:t>
            </a:r>
          </a:p>
          <a:p>
            <a:pPr marL="274320" indent="-274320" eaLnBrk="1" fontAlgn="auto" hangingPunct="1">
              <a:lnSpc>
                <a:spcPct val="80000"/>
              </a:lnSpc>
              <a:spcAft>
                <a:spcPts val="0"/>
              </a:spcAft>
              <a:buFont typeface="Wingdings" pitchFamily="2" charset="2"/>
              <a:buNone/>
              <a:defRPr/>
            </a:pPr>
            <a:r>
              <a:rPr lang="en-US" sz="2800" dirty="0" smtClean="0"/>
              <a:t> </a:t>
            </a:r>
            <a:r>
              <a:rPr lang="en-US" sz="1600" i="1" dirty="0">
                <a:effectLst>
                  <a:outerShdw blurRad="38100" dist="38100" dir="2700000" algn="tl">
                    <a:srgbClr val="C0C0C0"/>
                  </a:outerShdw>
                </a:effectLst>
              </a:rPr>
              <a:t>Metastasis in skull-ribs-</a:t>
            </a:r>
            <a:r>
              <a:rPr lang="en-US" sz="1600" i="1" dirty="0" err="1">
                <a:effectLst>
                  <a:outerShdw blurRad="38100" dist="38100" dir="2700000" algn="tl">
                    <a:srgbClr val="C0C0C0"/>
                  </a:outerShdw>
                </a:effectLst>
              </a:rPr>
              <a:t>sturnum</a:t>
            </a:r>
            <a:r>
              <a:rPr lang="en-US" sz="1600" i="1" dirty="0">
                <a:effectLst>
                  <a:outerShdw blurRad="38100" dist="38100" dir="2700000" algn="tl">
                    <a:srgbClr val="C0C0C0"/>
                  </a:outerShdw>
                </a:effectLst>
              </a:rPr>
              <a:t>-iliac bones-lumber spine.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fontAlgn="auto" hangingPunct="1">
              <a:spcAft>
                <a:spcPts val="0"/>
              </a:spcAft>
              <a:defRPr/>
            </a:pPr>
            <a:r>
              <a:rPr lang="en-US"/>
              <a:t>History of present illness</a:t>
            </a:r>
          </a:p>
        </p:txBody>
      </p:sp>
      <p:sp>
        <p:nvSpPr>
          <p:cNvPr id="26627" name="Rectangle 3"/>
          <p:cNvSpPr>
            <a:spLocks noGrp="1" noChangeArrowheads="1"/>
          </p:cNvSpPr>
          <p:nvPr>
            <p:ph idx="1"/>
          </p:nvPr>
        </p:nvSpPr>
        <p:spPr>
          <a:xfrm>
            <a:off x="1042988" y="1916113"/>
            <a:ext cx="7772400" cy="4752975"/>
          </a:xfrm>
        </p:spPr>
        <p:txBody>
          <a:bodyPr>
            <a:normAutofit/>
          </a:bodyPr>
          <a:lstStyle/>
          <a:p>
            <a:pPr marL="609600" indent="-609600" eaLnBrk="1" fontAlgn="auto" hangingPunct="1">
              <a:lnSpc>
                <a:spcPct val="80000"/>
              </a:lnSpc>
              <a:spcAft>
                <a:spcPts val="0"/>
              </a:spcAft>
              <a:buFont typeface="Wingdings" pitchFamily="2" charset="2"/>
              <a:buNone/>
              <a:defRPr/>
            </a:pPr>
            <a:r>
              <a:rPr lang="en-US" sz="2800" b="1">
                <a:solidFill>
                  <a:srgbClr val="006600"/>
                </a:solidFill>
              </a:rPr>
              <a:t>2-toxic symptoms</a:t>
            </a:r>
            <a:r>
              <a:rPr lang="en-US" sz="2800" b="1"/>
              <a:t>:</a:t>
            </a:r>
          </a:p>
          <a:p>
            <a:pPr marL="609600" indent="-609600" eaLnBrk="1" fontAlgn="auto" hangingPunct="1">
              <a:lnSpc>
                <a:spcPct val="80000"/>
              </a:lnSpc>
              <a:spcAft>
                <a:spcPts val="0"/>
              </a:spcAft>
              <a:buFont typeface="Wingdings" pitchFamily="2" charset="2"/>
              <a:buNone/>
              <a:defRPr/>
            </a:pPr>
            <a:r>
              <a:rPr lang="en-US" sz="2800"/>
              <a:t>     Metabolic symptoms:</a:t>
            </a:r>
            <a:endParaRPr lang="en-US" sz="2000"/>
          </a:p>
          <a:p>
            <a:pPr marL="609600" indent="-609600" eaLnBrk="1" fontAlgn="auto" hangingPunct="1">
              <a:lnSpc>
                <a:spcPct val="80000"/>
              </a:lnSpc>
              <a:spcAft>
                <a:spcPts val="0"/>
              </a:spcAft>
              <a:buFont typeface="Wingdings" pitchFamily="2" charset="2"/>
              <a:buNone/>
              <a:defRPr/>
            </a:pPr>
            <a:r>
              <a:rPr lang="en-US" sz="1600" i="1">
                <a:effectLst>
                  <a:outerShdw blurRad="38100" dist="38100" dir="2700000" algn="tl">
                    <a:srgbClr val="C0C0C0"/>
                  </a:outerShdw>
                </a:effectLst>
              </a:rPr>
              <a:t>Increase appetite together with progressive loss of weight.</a:t>
            </a:r>
            <a:endParaRPr lang="en-US" sz="2800" b="1"/>
          </a:p>
          <a:p>
            <a:pPr marL="609600" indent="-609600" eaLnBrk="1" fontAlgn="auto" hangingPunct="1">
              <a:lnSpc>
                <a:spcPct val="80000"/>
              </a:lnSpc>
              <a:spcAft>
                <a:spcPts val="0"/>
              </a:spcAft>
              <a:buFont typeface="Wingdings" pitchFamily="2" charset="2"/>
              <a:buNone/>
              <a:defRPr/>
            </a:pPr>
            <a:r>
              <a:rPr lang="en-US" sz="1600"/>
              <a:t> </a:t>
            </a:r>
          </a:p>
          <a:p>
            <a:pPr marL="609600" indent="-609600" algn="ctr" eaLnBrk="1" fontAlgn="auto" hangingPunct="1">
              <a:lnSpc>
                <a:spcPct val="80000"/>
              </a:lnSpc>
              <a:spcAft>
                <a:spcPts val="0"/>
              </a:spcAft>
              <a:buFont typeface="Wingdings" pitchFamily="2" charset="2"/>
              <a:buNone/>
              <a:defRPr/>
            </a:pPr>
            <a:r>
              <a:rPr lang="en-US" sz="2800"/>
              <a:t>Nervous symptoms:</a:t>
            </a:r>
            <a:r>
              <a:rPr lang="en-US" sz="2400"/>
              <a:t> </a:t>
            </a:r>
            <a:r>
              <a:rPr lang="en-US" sz="1400" i="1">
                <a:solidFill>
                  <a:srgbClr val="FF9900"/>
                </a:solidFill>
                <a:effectLst>
                  <a:outerShdw blurRad="38100" dist="38100" dir="2700000" algn="tl">
                    <a:srgbClr val="C0C0C0"/>
                  </a:outerShdw>
                </a:effectLst>
                <a:sym typeface="Wingdings" pitchFamily="2" charset="2"/>
              </a:rPr>
              <a:t>(may be lacking due to antithyroid drugs)</a:t>
            </a:r>
          </a:p>
          <a:p>
            <a:pPr marL="609600" indent="-609600" algn="ctr" eaLnBrk="1" fontAlgn="auto" hangingPunct="1">
              <a:lnSpc>
                <a:spcPct val="80000"/>
              </a:lnSpc>
              <a:spcAft>
                <a:spcPts val="0"/>
              </a:spcAft>
              <a:buFont typeface="Wingdings" pitchFamily="2" charset="2"/>
              <a:buNone/>
              <a:defRPr/>
            </a:pPr>
            <a:r>
              <a:rPr lang="en-US" sz="1400" i="1">
                <a:solidFill>
                  <a:srgbClr val="990000"/>
                </a:solidFill>
                <a:effectLst>
                  <a:outerShdw blurRad="38100" dist="38100" dir="2700000" algn="tl">
                    <a:srgbClr val="C0C0C0"/>
                  </a:outerShdw>
                </a:effectLst>
              </a:rPr>
              <a:t>More common in young age.</a:t>
            </a:r>
          </a:p>
          <a:p>
            <a:pPr marL="609600" indent="-609600" eaLnBrk="1" fontAlgn="auto" hangingPunct="1">
              <a:lnSpc>
                <a:spcPct val="80000"/>
              </a:lnSpc>
              <a:spcAft>
                <a:spcPts val="0"/>
              </a:spcAft>
              <a:buFont typeface="Wingdings" pitchFamily="2" charset="2"/>
              <a:buNone/>
              <a:defRPr/>
            </a:pPr>
            <a:r>
              <a:rPr lang="en-US" sz="1600" i="1">
                <a:effectLst>
                  <a:outerShdw blurRad="38100" dist="38100" dir="2700000" algn="tl">
                    <a:srgbClr val="C0C0C0"/>
                  </a:outerShdw>
                </a:effectLst>
              </a:rPr>
              <a:t>Insomnia.</a:t>
            </a:r>
          </a:p>
          <a:p>
            <a:pPr marL="609600" indent="-609600" eaLnBrk="1" fontAlgn="auto" hangingPunct="1">
              <a:lnSpc>
                <a:spcPct val="80000"/>
              </a:lnSpc>
              <a:spcAft>
                <a:spcPts val="0"/>
              </a:spcAft>
              <a:buFont typeface="Wingdings" pitchFamily="2" charset="2"/>
              <a:buNone/>
              <a:defRPr/>
            </a:pPr>
            <a:r>
              <a:rPr lang="en-US" sz="1600" i="1">
                <a:effectLst>
                  <a:outerShdw blurRad="38100" dist="38100" dir="2700000" algn="tl">
                    <a:srgbClr val="C0C0C0"/>
                  </a:outerShdw>
                </a:effectLst>
              </a:rPr>
              <a:t>Tremor.</a:t>
            </a:r>
            <a:br>
              <a:rPr lang="en-US" sz="1600" i="1">
                <a:effectLst>
                  <a:outerShdw blurRad="38100" dist="38100" dir="2700000" algn="tl">
                    <a:srgbClr val="C0C0C0"/>
                  </a:outerShdw>
                </a:effectLst>
              </a:rPr>
            </a:br>
            <a:r>
              <a:rPr lang="en-US" sz="1600" i="1">
                <a:effectLst>
                  <a:outerShdw blurRad="38100" dist="38100" dir="2700000" algn="tl">
                    <a:srgbClr val="C0C0C0"/>
                  </a:outerShdw>
                </a:effectLst>
              </a:rPr>
              <a:t>Anxiety.</a:t>
            </a:r>
            <a:br>
              <a:rPr lang="en-US" sz="1600" i="1">
                <a:effectLst>
                  <a:outerShdw blurRad="38100" dist="38100" dir="2700000" algn="tl">
                    <a:srgbClr val="C0C0C0"/>
                  </a:outerShdw>
                </a:effectLst>
              </a:rPr>
            </a:br>
            <a:r>
              <a:rPr lang="en-US" sz="1600" i="1">
                <a:effectLst>
                  <a:outerShdw blurRad="38100" dist="38100" dir="2700000" algn="tl">
                    <a:srgbClr val="C0C0C0"/>
                  </a:outerShdw>
                </a:effectLst>
              </a:rPr>
              <a:t>Disorientation.</a:t>
            </a:r>
            <a:br>
              <a:rPr lang="en-US" sz="1600" i="1">
                <a:effectLst>
                  <a:outerShdw blurRad="38100" dist="38100" dir="2700000" algn="tl">
                    <a:srgbClr val="C0C0C0"/>
                  </a:outerShdw>
                </a:effectLst>
              </a:rPr>
            </a:br>
            <a:r>
              <a:rPr lang="en-US" sz="1600" i="1">
                <a:effectLst>
                  <a:outerShdw blurRad="38100" dist="38100" dir="2700000" algn="tl">
                    <a:srgbClr val="C0C0C0"/>
                  </a:outerShdw>
                </a:effectLst>
              </a:rPr>
              <a:t>Psychosis.</a:t>
            </a:r>
            <a:br>
              <a:rPr lang="en-US" sz="1600" i="1">
                <a:effectLst>
                  <a:outerShdw blurRad="38100" dist="38100" dir="2700000" algn="tl">
                    <a:srgbClr val="C0C0C0"/>
                  </a:outerShdw>
                </a:effectLst>
              </a:rPr>
            </a:br>
            <a:r>
              <a:rPr lang="en-US" sz="1600" i="1">
                <a:effectLst>
                  <a:outerShdw blurRad="38100" dist="38100" dir="2700000" algn="tl">
                    <a:srgbClr val="C0C0C0"/>
                  </a:outerShdw>
                </a:effectLst>
              </a:rPr>
              <a:t>Thyrotoxic neuropathy (rare).</a:t>
            </a:r>
            <a:br>
              <a:rPr lang="en-US" sz="1600" i="1">
                <a:effectLst>
                  <a:outerShdw blurRad="38100" dist="38100" dir="2700000" algn="tl">
                    <a:srgbClr val="C0C0C0"/>
                  </a:outerShdw>
                </a:effectLst>
              </a:rPr>
            </a:br>
            <a:r>
              <a:rPr lang="en-US" sz="1600" i="1">
                <a:effectLst>
                  <a:outerShdw blurRad="38100" dist="38100" dir="2700000" algn="tl">
                    <a:srgbClr val="C0C0C0"/>
                  </a:outerShdw>
                </a:effectLst>
              </a:rPr>
              <a:t>Acute thyrotoxic encephalopathy (very rare).</a:t>
            </a:r>
            <a:br>
              <a:rPr lang="en-US" sz="1600" i="1">
                <a:effectLst>
                  <a:outerShdw blurRad="38100" dist="38100" dir="2700000" algn="tl">
                    <a:srgbClr val="C0C0C0"/>
                  </a:outerShdw>
                </a:effectLst>
              </a:rPr>
            </a:br>
            <a:r>
              <a:rPr lang="en-US" sz="1600" i="1">
                <a:effectLst>
                  <a:outerShdw blurRad="38100" dist="38100" dir="2700000" algn="tl">
                    <a:srgbClr val="C0C0C0"/>
                  </a:outerShdw>
                </a:effectLst>
              </a:rPr>
              <a:t>Seizures (with or without an underlying abnormality).</a:t>
            </a:r>
            <a:br>
              <a:rPr lang="en-US" sz="1600" i="1">
                <a:effectLst>
                  <a:outerShdw blurRad="38100" dist="38100" dir="2700000" algn="tl">
                    <a:srgbClr val="C0C0C0"/>
                  </a:outerShdw>
                </a:effectLst>
              </a:rPr>
            </a:br>
            <a:r>
              <a:rPr lang="en-US" sz="1600" i="1">
                <a:effectLst>
                  <a:outerShdw blurRad="38100" dist="38100" dir="2700000" algn="tl">
                    <a:srgbClr val="C0C0C0"/>
                  </a:outerShdw>
                </a:effectLst>
              </a:rPr>
              <a:t>Neuropathy secondary to nerve entrapment by lesions of pretibial myxedema</a:t>
            </a:r>
            <a:br>
              <a:rPr lang="en-US" sz="1600" i="1">
                <a:effectLst>
                  <a:outerShdw blurRad="38100" dist="38100" dir="2700000" algn="tl">
                    <a:srgbClr val="C0C0C0"/>
                  </a:outerShdw>
                </a:effectLst>
              </a:rPr>
            </a:br>
            <a:r>
              <a:rPr lang="en-US" sz="1600" i="1">
                <a:effectLst>
                  <a:outerShdw blurRad="38100" dist="38100" dir="2700000" algn="tl">
                    <a:srgbClr val="C0C0C0"/>
                  </a:outerShdw>
                </a:effectLst>
              </a:rPr>
              <a:t>Chorea and athetoid movements (rare).</a:t>
            </a:r>
            <a:br>
              <a:rPr lang="en-US" sz="1600" i="1">
                <a:effectLst>
                  <a:outerShdw blurRad="38100" dist="38100" dir="2700000" algn="tl">
                    <a:srgbClr val="C0C0C0"/>
                  </a:outerShdw>
                </a:effectLst>
              </a:rPr>
            </a:br>
            <a:r>
              <a:rPr lang="en-US" sz="1600" i="1">
                <a:effectLst>
                  <a:outerShdw blurRad="38100" dist="38100" dir="2700000" algn="tl">
                    <a:srgbClr val="C0C0C0"/>
                  </a:outerShdw>
                </a:effectLst>
              </a:rPr>
              <a:t>Myopathy.</a:t>
            </a:r>
            <a:br>
              <a:rPr lang="en-US" sz="1600" i="1">
                <a:effectLst>
                  <a:outerShdw blurRad="38100" dist="38100" dir="2700000" algn="tl">
                    <a:srgbClr val="C0C0C0"/>
                  </a:outerShdw>
                </a:effectLst>
              </a:rPr>
            </a:br>
            <a:r>
              <a:rPr lang="en-US" sz="1600" i="1">
                <a:effectLst>
                  <a:outerShdw blurRad="38100" dist="38100" dir="2700000" algn="tl">
                    <a:srgbClr val="C0C0C0"/>
                  </a:outerShdw>
                </a:effectLst>
              </a:rPr>
              <a:t>(Myasthenia gravis -- associated).</a:t>
            </a:r>
            <a:r>
              <a:rPr lang="en-US" sz="1800"/>
              <a:t> </a:t>
            </a:r>
          </a:p>
          <a:p>
            <a:pPr marL="609600" indent="-609600" eaLnBrk="1" fontAlgn="auto" hangingPunct="1">
              <a:lnSpc>
                <a:spcPct val="80000"/>
              </a:lnSpc>
              <a:spcAft>
                <a:spcPts val="0"/>
              </a:spcAft>
              <a:buFont typeface="Wingdings" pitchFamily="2" charset="2"/>
              <a:buNone/>
              <a:defRPr/>
            </a:pPr>
            <a:r>
              <a:rPr lang="en-US" sz="1600"/>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eaLnBrk="1" fontAlgn="auto" hangingPunct="1">
              <a:spcAft>
                <a:spcPts val="0"/>
              </a:spcAft>
              <a:defRPr/>
            </a:pPr>
            <a:r>
              <a:rPr lang="en-US"/>
              <a:t>History of present illness</a:t>
            </a:r>
          </a:p>
        </p:txBody>
      </p:sp>
      <p:sp>
        <p:nvSpPr>
          <p:cNvPr id="53251" name="Rectangle 3"/>
          <p:cNvSpPr>
            <a:spLocks noGrp="1" noChangeArrowheads="1"/>
          </p:cNvSpPr>
          <p:nvPr>
            <p:ph idx="1"/>
          </p:nvPr>
        </p:nvSpPr>
        <p:spPr/>
        <p:txBody>
          <a:bodyPr>
            <a:normAutofit/>
          </a:bodyPr>
          <a:lstStyle/>
          <a:p>
            <a:pPr marL="274320" indent="-274320" eaLnBrk="1" fontAlgn="auto" hangingPunct="1">
              <a:lnSpc>
                <a:spcPct val="80000"/>
              </a:lnSpc>
              <a:spcAft>
                <a:spcPts val="0"/>
              </a:spcAft>
              <a:buFont typeface="Wingdings" pitchFamily="2" charset="2"/>
              <a:buNone/>
              <a:defRPr/>
            </a:pPr>
            <a:r>
              <a:rPr lang="en-US" sz="3600"/>
              <a:t>   </a:t>
            </a:r>
            <a:r>
              <a:rPr lang="en-US"/>
              <a:t>Cardiovascular symptoms:</a:t>
            </a:r>
          </a:p>
          <a:p>
            <a:pPr marL="274320" indent="-274320" algn="ctr" eaLnBrk="1" fontAlgn="auto" hangingPunct="1">
              <a:lnSpc>
                <a:spcPct val="80000"/>
              </a:lnSpc>
              <a:spcAft>
                <a:spcPts val="0"/>
              </a:spcAft>
              <a:buFont typeface="Wingdings" pitchFamily="2" charset="2"/>
              <a:buNone/>
              <a:defRPr/>
            </a:pPr>
            <a:r>
              <a:rPr lang="en-US" sz="1600" i="1">
                <a:solidFill>
                  <a:srgbClr val="990000"/>
                </a:solidFill>
                <a:effectLst>
                  <a:outerShdw blurRad="38100" dist="38100" dir="2700000" algn="tl">
                    <a:srgbClr val="C0C0C0"/>
                  </a:outerShdw>
                </a:effectLst>
              </a:rPr>
              <a:t>More common in old age or cardiac patient.</a:t>
            </a:r>
          </a:p>
          <a:p>
            <a:pPr marL="274320" indent="-274320" eaLnBrk="1" fontAlgn="auto" hangingPunct="1">
              <a:lnSpc>
                <a:spcPct val="80000"/>
              </a:lnSpc>
              <a:spcAft>
                <a:spcPts val="0"/>
              </a:spcAft>
              <a:buFont typeface="Wingdings" pitchFamily="2" charset="2"/>
              <a:buNone/>
              <a:defRPr/>
            </a:pPr>
            <a:r>
              <a:rPr lang="en-US" sz="2000" i="1">
                <a:effectLst>
                  <a:outerShdw blurRad="38100" dist="38100" dir="2700000" algn="tl">
                    <a:srgbClr val="C0C0C0"/>
                  </a:outerShdw>
                </a:effectLst>
              </a:rPr>
              <a:t>Tachycardia.</a:t>
            </a:r>
            <a:br>
              <a:rPr lang="en-US" sz="2000" i="1">
                <a:effectLst>
                  <a:outerShdw blurRad="38100" dist="38100" dir="2700000" algn="tl">
                    <a:srgbClr val="C0C0C0"/>
                  </a:outerShdw>
                </a:effectLst>
              </a:rPr>
            </a:br>
            <a:r>
              <a:rPr lang="en-US" sz="2000" i="1">
                <a:effectLst>
                  <a:outerShdw blurRad="38100" dist="38100" dir="2700000" algn="tl">
                    <a:srgbClr val="C0C0C0"/>
                  </a:outerShdw>
                </a:effectLst>
              </a:rPr>
              <a:t>Premature atrial and ventricular contractions.</a:t>
            </a:r>
            <a:br>
              <a:rPr lang="en-US" sz="2000" i="1">
                <a:effectLst>
                  <a:outerShdw blurRad="38100" dist="38100" dir="2700000" algn="tl">
                    <a:srgbClr val="C0C0C0"/>
                  </a:outerShdw>
                </a:effectLst>
              </a:rPr>
            </a:br>
            <a:r>
              <a:rPr lang="en-US" sz="2000" i="1">
                <a:effectLst>
                  <a:outerShdw blurRad="38100" dist="38100" dir="2700000" algn="tl">
                    <a:srgbClr val="C0C0C0"/>
                  </a:outerShdw>
                </a:effectLst>
              </a:rPr>
              <a:t>Atrial fibrillation.</a:t>
            </a:r>
            <a:br>
              <a:rPr lang="en-US" sz="2000" i="1">
                <a:effectLst>
                  <a:outerShdw blurRad="38100" dist="38100" dir="2700000" algn="tl">
                    <a:srgbClr val="C0C0C0"/>
                  </a:outerShdw>
                </a:effectLst>
              </a:rPr>
            </a:br>
            <a:r>
              <a:rPr lang="en-US" sz="2000" i="1">
                <a:effectLst>
                  <a:outerShdw blurRad="38100" dist="38100" dir="2700000" algn="tl">
                    <a:srgbClr val="C0C0C0"/>
                  </a:outerShdw>
                </a:effectLst>
              </a:rPr>
              <a:t>Congestive heart failure. </a:t>
            </a:r>
            <a:r>
              <a:rPr lang="en-US" sz="1400" i="1">
                <a:solidFill>
                  <a:srgbClr val="FF9900"/>
                </a:solidFill>
                <a:effectLst>
                  <a:outerShdw blurRad="38100" dist="38100" dir="2700000" algn="tl">
                    <a:srgbClr val="C0C0C0"/>
                  </a:outerShdw>
                </a:effectLst>
              </a:rPr>
              <a:t>(resistant to drugs)</a:t>
            </a:r>
            <a:r>
              <a:rPr lang="en-US" sz="2000" i="1">
                <a:effectLst>
                  <a:outerShdw blurRad="38100" dist="38100" dir="2700000" algn="tl">
                    <a:srgbClr val="C0C0C0"/>
                  </a:outerShdw>
                </a:effectLst>
              </a:rPr>
              <a:t/>
            </a:r>
            <a:br>
              <a:rPr lang="en-US" sz="2000" i="1">
                <a:effectLst>
                  <a:outerShdw blurRad="38100" dist="38100" dir="2700000" algn="tl">
                    <a:srgbClr val="C0C0C0"/>
                  </a:outerShdw>
                </a:effectLst>
              </a:rPr>
            </a:br>
            <a:r>
              <a:rPr lang="en-US" sz="2000" i="1">
                <a:effectLst>
                  <a:outerShdw blurRad="38100" dist="38100" dir="2700000" algn="tl">
                    <a:srgbClr val="C0C0C0"/>
                  </a:outerShdw>
                </a:effectLst>
              </a:rPr>
              <a:t>Angina with (or without) coronary artery disease.</a:t>
            </a:r>
            <a:br>
              <a:rPr lang="en-US" sz="2000" i="1">
                <a:effectLst>
                  <a:outerShdw blurRad="38100" dist="38100" dir="2700000" algn="tl">
                    <a:srgbClr val="C0C0C0"/>
                  </a:outerShdw>
                </a:effectLst>
              </a:rPr>
            </a:br>
            <a:r>
              <a:rPr lang="en-US" sz="2000" i="1">
                <a:effectLst>
                  <a:outerShdw blurRad="38100" dist="38100" dir="2700000" algn="tl">
                    <a:srgbClr val="C0C0C0"/>
                  </a:outerShdw>
                </a:effectLst>
              </a:rPr>
              <a:t>Myocardial infarction.</a:t>
            </a:r>
            <a:br>
              <a:rPr lang="en-US" sz="2000" i="1">
                <a:effectLst>
                  <a:outerShdw blurRad="38100" dist="38100" dir="2700000" algn="tl">
                    <a:srgbClr val="C0C0C0"/>
                  </a:outerShdw>
                </a:effectLst>
              </a:rPr>
            </a:br>
            <a:r>
              <a:rPr lang="en-US" sz="2000" i="1">
                <a:effectLst>
                  <a:outerShdw blurRad="38100" dist="38100" dir="2700000" algn="tl">
                    <a:srgbClr val="C0C0C0"/>
                  </a:outerShdw>
                </a:effectLst>
              </a:rPr>
              <a:t>Systemic embolization.</a:t>
            </a:r>
            <a:br>
              <a:rPr lang="en-US" sz="2000" i="1">
                <a:effectLst>
                  <a:outerShdw blurRad="38100" dist="38100" dir="2700000" algn="tl">
                    <a:srgbClr val="C0C0C0"/>
                  </a:outerShdw>
                </a:effectLst>
              </a:rPr>
            </a:br>
            <a:r>
              <a:rPr lang="en-US" sz="2000" i="1">
                <a:effectLst>
                  <a:outerShdw blurRad="38100" dist="38100" dir="2700000" algn="tl">
                    <a:srgbClr val="C0C0C0"/>
                  </a:outerShdw>
                </a:effectLst>
              </a:rPr>
              <a:t>Death from cardiovascular collapse.</a:t>
            </a:r>
            <a:br>
              <a:rPr lang="en-US" sz="2000" i="1">
                <a:effectLst>
                  <a:outerShdw blurRad="38100" dist="38100" dir="2700000" algn="tl">
                    <a:srgbClr val="C0C0C0"/>
                  </a:outerShdw>
                </a:effectLst>
              </a:rPr>
            </a:br>
            <a:r>
              <a:rPr lang="en-US" sz="2000" i="1">
                <a:effectLst>
                  <a:outerShdw blurRad="38100" dist="38100" dir="2700000" algn="tl">
                    <a:srgbClr val="C0C0C0"/>
                  </a:outerShdw>
                </a:effectLst>
              </a:rPr>
              <a:t>Resistance to some drug effects (digoxin, coumadin).</a:t>
            </a:r>
            <a:br>
              <a:rPr lang="en-US" sz="2000" i="1">
                <a:effectLst>
                  <a:outerShdw blurRad="38100" dist="38100" dir="2700000" algn="tl">
                    <a:srgbClr val="C0C0C0"/>
                  </a:outerShdw>
                </a:effectLst>
              </a:rPr>
            </a:br>
            <a:r>
              <a:rPr lang="en-US" sz="2000" i="1">
                <a:effectLst>
                  <a:outerShdw blurRad="38100" dist="38100" dir="2700000" algn="tl">
                    <a:srgbClr val="C0C0C0"/>
                  </a:outerShdw>
                </a:effectLst>
              </a:rPr>
              <a:t>Residual cardiomegaly</a:t>
            </a:r>
            <a:r>
              <a:rPr lang="en-US" sz="2400" i="1">
                <a:effectLst>
                  <a:outerShdw blurRad="38100" dist="38100" dir="2700000" algn="tl">
                    <a:srgbClr val="C0C0C0"/>
                  </a:outerShdw>
                </a:effectLst>
              </a:rPr>
              <a:t> .</a:t>
            </a:r>
          </a:p>
          <a:p>
            <a:pPr marL="274320" indent="-274320" eaLnBrk="1" fontAlgn="auto" hangingPunct="1">
              <a:lnSpc>
                <a:spcPct val="80000"/>
              </a:lnSpc>
              <a:spcAft>
                <a:spcPts val="0"/>
              </a:spcAft>
              <a:buFont typeface="Wingdings" pitchFamily="2" charset="2"/>
              <a:buNone/>
              <a:defRPr/>
            </a:pPr>
            <a:r>
              <a:rPr lang="en-US" sz="3600"/>
              <a:t>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fontAlgn="auto" hangingPunct="1">
              <a:spcAft>
                <a:spcPts val="0"/>
              </a:spcAft>
              <a:defRPr/>
            </a:pPr>
            <a:r>
              <a:rPr lang="en-US"/>
              <a:t>History of present illness</a:t>
            </a:r>
          </a:p>
        </p:txBody>
      </p:sp>
      <p:sp>
        <p:nvSpPr>
          <p:cNvPr id="54275" name="Rectangle 3"/>
          <p:cNvSpPr>
            <a:spLocks noGrp="1" noChangeArrowheads="1"/>
          </p:cNvSpPr>
          <p:nvPr>
            <p:ph idx="1"/>
          </p:nvPr>
        </p:nvSpPr>
        <p:spPr/>
        <p:txBody>
          <a:bodyPr>
            <a:normAutofit/>
          </a:bodyPr>
          <a:lstStyle/>
          <a:p>
            <a:pPr marL="274320" indent="-274320" eaLnBrk="1" fontAlgn="auto" hangingPunct="1">
              <a:lnSpc>
                <a:spcPct val="80000"/>
              </a:lnSpc>
              <a:spcAft>
                <a:spcPts val="0"/>
              </a:spcAft>
              <a:buFont typeface="Wingdings" pitchFamily="2" charset="2"/>
              <a:buNone/>
              <a:defRPr/>
            </a:pPr>
            <a:endParaRPr lang="en-US" sz="2000" i="1" dirty="0">
              <a:effectLst>
                <a:outerShdw blurRad="38100" dist="38100" dir="2700000" algn="tl">
                  <a:srgbClr val="C0C0C0"/>
                </a:outerShdw>
              </a:effectLst>
            </a:endParaRPr>
          </a:p>
          <a:p>
            <a:pPr marL="274320" indent="-274320" eaLnBrk="1" fontAlgn="auto" hangingPunct="1">
              <a:lnSpc>
                <a:spcPct val="80000"/>
              </a:lnSpc>
              <a:spcAft>
                <a:spcPts val="0"/>
              </a:spcAft>
              <a:buFont typeface="Wingdings" pitchFamily="2" charset="2"/>
              <a:buNone/>
              <a:defRPr/>
            </a:pPr>
            <a:r>
              <a:rPr lang="en-US" sz="2800" dirty="0"/>
              <a:t>      </a:t>
            </a:r>
            <a:r>
              <a:rPr lang="en-US" sz="3600" dirty="0"/>
              <a:t>Muscular  symptoms:</a:t>
            </a:r>
          </a:p>
          <a:p>
            <a:pPr marL="274320" indent="-274320" eaLnBrk="1" fontAlgn="auto" hangingPunct="1">
              <a:lnSpc>
                <a:spcPct val="80000"/>
              </a:lnSpc>
              <a:spcAft>
                <a:spcPts val="0"/>
              </a:spcAft>
              <a:buFont typeface="Wingdings" pitchFamily="2" charset="2"/>
              <a:buNone/>
              <a:defRPr/>
            </a:pPr>
            <a:r>
              <a:rPr lang="en-US" sz="2000" i="1" dirty="0">
                <a:effectLst>
                  <a:outerShdw blurRad="38100" dist="38100" dir="2700000" algn="tl">
                    <a:srgbClr val="C0C0C0"/>
                  </a:outerShdw>
                </a:effectLst>
              </a:rPr>
              <a:t>The muscular symptoms vary from mild myasthenia to profound muscular weakness and atrophy, especially of proximal muscle groups.</a:t>
            </a:r>
            <a:r>
              <a:rPr lang="en-US" sz="2800" dirty="0"/>
              <a:t> </a:t>
            </a:r>
          </a:p>
          <a:p>
            <a:pPr marL="274320" indent="-274320" eaLnBrk="1" fontAlgn="auto" hangingPunct="1">
              <a:lnSpc>
                <a:spcPct val="80000"/>
              </a:lnSpc>
              <a:spcAft>
                <a:spcPts val="0"/>
              </a:spcAft>
              <a:buFont typeface="Wingdings" pitchFamily="2" charset="2"/>
              <a:buNone/>
              <a:defRPr/>
            </a:pPr>
            <a:r>
              <a:rPr lang="en-US" sz="2000" i="1" dirty="0">
                <a:effectLst>
                  <a:outerShdw blurRad="38100" dist="38100" dir="2700000" algn="tl">
                    <a:srgbClr val="C0C0C0"/>
                  </a:outerShdw>
                </a:effectLst>
              </a:rPr>
              <a:t>Commonest muscle affected are</a:t>
            </a:r>
          </a:p>
          <a:p>
            <a:pPr marL="274320" indent="-274320" eaLnBrk="1" fontAlgn="auto" hangingPunct="1">
              <a:lnSpc>
                <a:spcPct val="80000"/>
              </a:lnSpc>
              <a:spcAft>
                <a:spcPts val="0"/>
              </a:spcAft>
              <a:buFont typeface="Wingdings" pitchFamily="2" charset="2"/>
              <a:buNone/>
              <a:defRPr/>
            </a:pPr>
            <a:r>
              <a:rPr lang="en-US" sz="2000" i="1" dirty="0">
                <a:solidFill>
                  <a:srgbClr val="FF0000"/>
                </a:solidFill>
                <a:effectLst>
                  <a:outerShdw blurRad="38100" dist="38100" dir="2700000" algn="tl">
                    <a:srgbClr val="C0C0C0"/>
                  </a:outerShdw>
                </a:effectLst>
              </a:rPr>
              <a:t>             </a:t>
            </a:r>
            <a:r>
              <a:rPr lang="en-US" sz="1800" i="1" dirty="0">
                <a:solidFill>
                  <a:srgbClr val="FF0000"/>
                </a:solidFill>
                <a:effectLst>
                  <a:outerShdw blurRad="38100" dist="38100" dir="2700000" algn="tl">
                    <a:srgbClr val="C0C0C0"/>
                  </a:outerShdw>
                </a:effectLst>
              </a:rPr>
              <a:t>extra-</a:t>
            </a:r>
            <a:r>
              <a:rPr lang="en-US" sz="1800" i="1" dirty="0" err="1">
                <a:solidFill>
                  <a:srgbClr val="FF0000"/>
                </a:solidFill>
                <a:effectLst>
                  <a:outerShdw blurRad="38100" dist="38100" dir="2700000" algn="tl">
                    <a:srgbClr val="C0C0C0"/>
                  </a:outerShdw>
                </a:effectLst>
              </a:rPr>
              <a:t>occular</a:t>
            </a:r>
            <a:r>
              <a:rPr lang="en-US" sz="1800" i="1" dirty="0">
                <a:solidFill>
                  <a:srgbClr val="FF0000"/>
                </a:solidFill>
                <a:effectLst>
                  <a:outerShdw blurRad="38100" dist="38100" dir="2700000" algn="tl">
                    <a:srgbClr val="C0C0C0"/>
                  </a:outerShdw>
                </a:effectLst>
              </a:rPr>
              <a:t> muscles</a:t>
            </a:r>
          </a:p>
          <a:p>
            <a:pPr marL="274320" indent="-274320" eaLnBrk="1" fontAlgn="auto" hangingPunct="1">
              <a:lnSpc>
                <a:spcPct val="80000"/>
              </a:lnSpc>
              <a:spcAft>
                <a:spcPts val="0"/>
              </a:spcAft>
              <a:buFont typeface="Wingdings" pitchFamily="2" charset="2"/>
              <a:buNone/>
              <a:defRPr/>
            </a:pPr>
            <a:r>
              <a:rPr lang="en-US" sz="1800" i="1" dirty="0">
                <a:solidFill>
                  <a:srgbClr val="FF0000"/>
                </a:solidFill>
                <a:effectLst>
                  <a:outerShdw blurRad="38100" dist="38100" dir="2700000" algn="tl">
                    <a:srgbClr val="C0C0C0"/>
                  </a:outerShdw>
                </a:effectLst>
              </a:rPr>
              <a:t>              quadriceps </a:t>
            </a:r>
            <a:r>
              <a:rPr lang="en-US" sz="1800" i="1" dirty="0" err="1">
                <a:solidFill>
                  <a:srgbClr val="FF0000"/>
                </a:solidFill>
                <a:effectLst>
                  <a:outerShdw blurRad="38100" dist="38100" dir="2700000" algn="tl">
                    <a:srgbClr val="C0C0C0"/>
                  </a:outerShdw>
                </a:effectLst>
              </a:rPr>
              <a:t>femoris</a:t>
            </a:r>
            <a:endParaRPr lang="en-US" sz="1800" i="1" dirty="0">
              <a:solidFill>
                <a:srgbClr val="FF0000"/>
              </a:solidFill>
              <a:effectLst>
                <a:outerShdw blurRad="38100" dist="38100" dir="2700000" algn="tl">
                  <a:srgbClr val="C0C0C0"/>
                </a:outerShdw>
              </a:effectLst>
            </a:endParaRPr>
          </a:p>
          <a:p>
            <a:pPr marL="274320" indent="-274320" eaLnBrk="1" fontAlgn="auto" hangingPunct="1">
              <a:lnSpc>
                <a:spcPct val="80000"/>
              </a:lnSpc>
              <a:spcAft>
                <a:spcPts val="0"/>
              </a:spcAft>
              <a:buFont typeface="Wingdings" pitchFamily="2" charset="2"/>
              <a:buNone/>
              <a:defRPr/>
            </a:pPr>
            <a:r>
              <a:rPr lang="en-US" sz="1800" i="1" dirty="0">
                <a:solidFill>
                  <a:srgbClr val="FF0000"/>
                </a:solidFill>
                <a:effectLst>
                  <a:outerShdw blurRad="38100" dist="38100" dir="2700000" algn="tl">
                    <a:srgbClr val="C0C0C0"/>
                  </a:outerShdw>
                </a:effectLst>
              </a:rPr>
              <a:t>              </a:t>
            </a:r>
            <a:r>
              <a:rPr lang="en-US" sz="1800" i="1" dirty="0" err="1">
                <a:solidFill>
                  <a:srgbClr val="FF0000"/>
                </a:solidFill>
                <a:effectLst>
                  <a:outerShdw blurRad="38100" dist="38100" dir="2700000" algn="tl">
                    <a:srgbClr val="C0C0C0"/>
                  </a:outerShdw>
                </a:effectLst>
              </a:rPr>
              <a:t>temporalis</a:t>
            </a:r>
            <a:r>
              <a:rPr lang="en-US" sz="1800" i="1" dirty="0">
                <a:solidFill>
                  <a:srgbClr val="FF0000"/>
                </a:solidFill>
                <a:effectLst>
                  <a:outerShdw blurRad="38100" dist="38100" dir="2700000" algn="tl">
                    <a:srgbClr val="C0C0C0"/>
                  </a:outerShdw>
                </a:effectLst>
              </a:rPr>
              <a:t> muscle</a:t>
            </a:r>
          </a:p>
          <a:p>
            <a:pPr marL="274320" indent="-274320" eaLnBrk="1" fontAlgn="auto" hangingPunct="1">
              <a:lnSpc>
                <a:spcPct val="80000"/>
              </a:lnSpc>
              <a:spcAft>
                <a:spcPts val="0"/>
              </a:spcAft>
              <a:buFont typeface="Wingdings" pitchFamily="2" charset="2"/>
              <a:buNone/>
              <a:defRPr/>
            </a:pPr>
            <a:r>
              <a:rPr lang="en-US" sz="1800" i="1" dirty="0">
                <a:solidFill>
                  <a:srgbClr val="FF0000"/>
                </a:solidFill>
                <a:effectLst>
                  <a:outerShdw blurRad="38100" dist="38100" dir="2700000" algn="tl">
                    <a:srgbClr val="C0C0C0"/>
                  </a:outerShdw>
                </a:effectLst>
              </a:rPr>
              <a:t>              muscles of the back</a:t>
            </a:r>
          </a:p>
          <a:p>
            <a:pPr marL="274320" indent="-274320" eaLnBrk="1" fontAlgn="auto" hangingPunct="1">
              <a:lnSpc>
                <a:spcPct val="80000"/>
              </a:lnSpc>
              <a:spcAft>
                <a:spcPts val="0"/>
              </a:spcAft>
              <a:buFont typeface="Wingdings" pitchFamily="2" charset="2"/>
              <a:buNone/>
              <a:defRPr/>
            </a:pPr>
            <a:endParaRPr lang="en-US" sz="2000" i="1" dirty="0">
              <a:effectLst>
                <a:outerShdw blurRad="38100" dist="38100" dir="2700000" algn="tl">
                  <a:srgbClr val="C0C0C0"/>
                </a:outerShdw>
              </a:effectLst>
            </a:endParaRPr>
          </a:p>
          <a:p>
            <a:pPr marL="274320" indent="-274320" eaLnBrk="1" fontAlgn="auto" hangingPunct="1">
              <a:lnSpc>
                <a:spcPct val="80000"/>
              </a:lnSpc>
              <a:spcAft>
                <a:spcPts val="0"/>
              </a:spcAft>
              <a:buFont typeface="Wingdings" pitchFamily="2" charset="2"/>
              <a:buNone/>
              <a:defRPr/>
            </a:pPr>
            <a:r>
              <a:rPr lang="en-US" sz="2800" dirty="0"/>
              <a:t>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fontAlgn="auto" hangingPunct="1">
              <a:spcAft>
                <a:spcPts val="0"/>
              </a:spcAft>
              <a:defRPr/>
            </a:pPr>
            <a:r>
              <a:rPr lang="en-US"/>
              <a:t>History of present illness</a:t>
            </a:r>
          </a:p>
        </p:txBody>
      </p:sp>
      <p:sp>
        <p:nvSpPr>
          <p:cNvPr id="55299" name="Rectangle 3"/>
          <p:cNvSpPr>
            <a:spLocks noGrp="1" noChangeArrowheads="1"/>
          </p:cNvSpPr>
          <p:nvPr>
            <p:ph idx="1"/>
          </p:nvPr>
        </p:nvSpPr>
        <p:spPr>
          <a:xfrm>
            <a:off x="1182688" y="2017713"/>
            <a:ext cx="7772400" cy="4651375"/>
          </a:xfrm>
        </p:spPr>
        <p:txBody>
          <a:bodyPr>
            <a:normAutofit/>
          </a:bodyPr>
          <a:lstStyle/>
          <a:p>
            <a:pPr marL="274320" indent="-274320" eaLnBrk="1" fontAlgn="auto" hangingPunct="1">
              <a:lnSpc>
                <a:spcPct val="80000"/>
              </a:lnSpc>
              <a:spcAft>
                <a:spcPts val="0"/>
              </a:spcAft>
              <a:buFont typeface="Wingdings" pitchFamily="2" charset="2"/>
              <a:buNone/>
              <a:defRPr/>
            </a:pPr>
            <a:r>
              <a:rPr lang="en-US" sz="4000"/>
              <a:t>     Eye symptoms:</a:t>
            </a:r>
            <a:r>
              <a:rPr lang="en-US" sz="2000" i="1">
                <a:effectLst>
                  <a:outerShdw blurRad="38100" dist="38100" dir="2700000" algn="tl">
                    <a:srgbClr val="C0C0C0"/>
                  </a:outerShdw>
                </a:effectLst>
              </a:rPr>
              <a:t/>
            </a:r>
            <a:br>
              <a:rPr lang="en-US" sz="2000" i="1">
                <a:effectLst>
                  <a:outerShdw blurRad="38100" dist="38100" dir="2700000" algn="tl">
                    <a:srgbClr val="C0C0C0"/>
                  </a:outerShdw>
                </a:effectLst>
              </a:rPr>
            </a:br>
            <a:endParaRPr lang="en-US" sz="2000" i="1">
              <a:effectLst>
                <a:outerShdw blurRad="38100" dist="38100" dir="2700000" algn="tl">
                  <a:srgbClr val="C0C0C0"/>
                </a:outerShdw>
              </a:effectLst>
            </a:endParaRPr>
          </a:p>
          <a:p>
            <a:pPr marL="274320" indent="-274320" eaLnBrk="1" fontAlgn="auto" hangingPunct="1">
              <a:lnSpc>
                <a:spcPct val="80000"/>
              </a:lnSpc>
              <a:spcAft>
                <a:spcPts val="0"/>
              </a:spcAft>
              <a:buFont typeface="Wingdings" pitchFamily="2" charset="2"/>
              <a:buNone/>
              <a:defRPr/>
            </a:pPr>
            <a:r>
              <a:rPr lang="en-US" sz="2000" i="1">
                <a:effectLst>
                  <a:outerShdw blurRad="38100" dist="38100" dir="2700000" algn="tl">
                    <a:srgbClr val="C0C0C0"/>
                  </a:outerShdw>
                </a:effectLst>
              </a:rPr>
              <a:t>Staring or frightened expression</a:t>
            </a:r>
          </a:p>
          <a:p>
            <a:pPr marL="274320" indent="-274320" eaLnBrk="1" fontAlgn="auto" hangingPunct="1">
              <a:lnSpc>
                <a:spcPct val="80000"/>
              </a:lnSpc>
              <a:spcAft>
                <a:spcPts val="0"/>
              </a:spcAft>
              <a:buFont typeface="Wingdings" pitchFamily="2" charset="2"/>
              <a:buNone/>
              <a:defRPr/>
            </a:pPr>
            <a:r>
              <a:rPr lang="en-US" sz="2000" i="1">
                <a:effectLst>
                  <a:outerShdw blurRad="38100" dist="38100" dir="2700000" algn="tl">
                    <a:srgbClr val="C0C0C0"/>
                  </a:outerShdw>
                </a:effectLst>
              </a:rPr>
              <a:t>Lid reaction.</a:t>
            </a:r>
            <a:br>
              <a:rPr lang="en-US" sz="2000" i="1">
                <a:effectLst>
                  <a:outerShdw blurRad="38100" dist="38100" dir="2700000" algn="tl">
                    <a:srgbClr val="C0C0C0"/>
                  </a:outerShdw>
                </a:effectLst>
              </a:rPr>
            </a:br>
            <a:r>
              <a:rPr lang="en-US" sz="2000" i="1">
                <a:effectLst>
                  <a:outerShdw blurRad="38100" dist="38100" dir="2700000" algn="tl">
                    <a:srgbClr val="C0C0C0"/>
                  </a:outerShdw>
                </a:effectLst>
              </a:rPr>
              <a:t>Diplopia.</a:t>
            </a:r>
            <a:br>
              <a:rPr lang="en-US" sz="2000" i="1">
                <a:effectLst>
                  <a:outerShdw blurRad="38100" dist="38100" dir="2700000" algn="tl">
                    <a:srgbClr val="C0C0C0"/>
                  </a:outerShdw>
                </a:effectLst>
              </a:rPr>
            </a:br>
            <a:r>
              <a:rPr lang="en-US" sz="2000" i="1">
                <a:effectLst>
                  <a:outerShdw blurRad="38100" dist="38100" dir="2700000" algn="tl">
                    <a:srgbClr val="C0C0C0"/>
                  </a:outerShdw>
                </a:effectLst>
              </a:rPr>
              <a:t>Blurred vision due to inadequate convergence and accommodation.</a:t>
            </a:r>
            <a:br>
              <a:rPr lang="en-US" sz="2000" i="1">
                <a:effectLst>
                  <a:outerShdw blurRad="38100" dist="38100" dir="2700000" algn="tl">
                    <a:srgbClr val="C0C0C0"/>
                  </a:outerShdw>
                </a:effectLst>
              </a:rPr>
            </a:br>
            <a:r>
              <a:rPr lang="en-US" sz="2000" i="1">
                <a:effectLst>
                  <a:outerShdw blurRad="38100" dist="38100" dir="2700000" algn="tl">
                    <a:srgbClr val="C0C0C0"/>
                  </a:outerShdw>
                </a:effectLst>
              </a:rPr>
              <a:t>Chemosis, corneal injection, or ulceration.</a:t>
            </a:r>
            <a:br>
              <a:rPr lang="en-US" sz="2000" i="1">
                <a:effectLst>
                  <a:outerShdw blurRad="38100" dist="38100" dir="2700000" algn="tl">
                    <a:srgbClr val="C0C0C0"/>
                  </a:outerShdw>
                </a:effectLst>
              </a:rPr>
            </a:br>
            <a:r>
              <a:rPr lang="en-US" sz="2000" i="1">
                <a:effectLst>
                  <a:outerShdw blurRad="38100" dist="38100" dir="2700000" algn="tl">
                    <a:srgbClr val="C0C0C0"/>
                  </a:outerShdw>
                </a:effectLst>
              </a:rPr>
              <a:t>Irritation of the eye or pain in the globe.</a:t>
            </a:r>
            <a:br>
              <a:rPr lang="en-US" sz="2000" i="1">
                <a:effectLst>
                  <a:outerShdw blurRad="38100" dist="38100" dir="2700000" algn="tl">
                    <a:srgbClr val="C0C0C0"/>
                  </a:outerShdw>
                </a:effectLst>
              </a:rPr>
            </a:br>
            <a:r>
              <a:rPr lang="en-US" sz="2000" i="1">
                <a:effectLst>
                  <a:outerShdw blurRad="38100" dist="38100" dir="2700000" algn="tl">
                    <a:srgbClr val="C0C0C0"/>
                  </a:outerShdw>
                </a:effectLst>
              </a:rPr>
              <a:t>Exophthalmos (also produces mechanically a wide palpebral fissure) . </a:t>
            </a:r>
          </a:p>
          <a:p>
            <a:pPr marL="274320" indent="-274320" eaLnBrk="1" fontAlgn="auto" hangingPunct="1">
              <a:lnSpc>
                <a:spcPct val="80000"/>
              </a:lnSpc>
              <a:spcAft>
                <a:spcPts val="0"/>
              </a:spcAft>
              <a:buFont typeface="Wingdings" pitchFamily="2" charset="2"/>
              <a:buNone/>
              <a:defRPr/>
            </a:pPr>
            <a:r>
              <a:rPr lang="en-US" sz="2000" i="1">
                <a:effectLst>
                  <a:outerShdw blurRad="38100" dist="38100" dir="2700000" algn="tl">
                    <a:srgbClr val="C0C0C0"/>
                  </a:outerShdw>
                </a:effectLst>
              </a:rPr>
              <a:t> Decreased visual acuity due to papilledema, retinal edema, retinal hemorrhages, or optic nerve damage.</a:t>
            </a:r>
            <a:r>
              <a:rPr lang="en-US" sz="1400"/>
              <a:t>   </a:t>
            </a:r>
          </a:p>
          <a:p>
            <a:pPr marL="274320" indent="-274320" eaLnBrk="1" fontAlgn="auto" hangingPunct="1">
              <a:lnSpc>
                <a:spcPct val="80000"/>
              </a:lnSpc>
              <a:spcAft>
                <a:spcPts val="0"/>
              </a:spcAft>
              <a:buFont typeface="Wingdings" pitchFamily="2" charset="2"/>
              <a:buNone/>
              <a:defRPr/>
            </a:pPr>
            <a:r>
              <a:rPr lang="en-US" sz="1400"/>
              <a:t>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2185</TotalTime>
  <Words>2342</Words>
  <Application>Microsoft Office PowerPoint</Application>
  <PresentationFormat>On-screen Show (4:3)</PresentationFormat>
  <Paragraphs>383</Paragraphs>
  <Slides>45</Slides>
  <Notes>0</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Flow</vt:lpstr>
      <vt:lpstr> </vt:lpstr>
      <vt:lpstr>Personal history</vt:lpstr>
      <vt:lpstr>Complaint</vt:lpstr>
      <vt:lpstr>History of present illness</vt:lpstr>
      <vt:lpstr>History of present illness</vt:lpstr>
      <vt:lpstr>History of present illness</vt:lpstr>
      <vt:lpstr>History of present illness</vt:lpstr>
      <vt:lpstr>History of present illness</vt:lpstr>
      <vt:lpstr>History of present illness</vt:lpstr>
      <vt:lpstr>History of present illness</vt:lpstr>
      <vt:lpstr>History of present illness</vt:lpstr>
      <vt:lpstr>History of present illness </vt:lpstr>
      <vt:lpstr>Past history </vt:lpstr>
      <vt:lpstr>Family history</vt:lpstr>
      <vt:lpstr>Examination 1-General examination</vt:lpstr>
      <vt:lpstr>Examination 1-General examination</vt:lpstr>
      <vt:lpstr>Examination 1-General examination</vt:lpstr>
      <vt:lpstr>          Special eye signs</vt:lpstr>
      <vt:lpstr>          Special eye signs</vt:lpstr>
      <vt:lpstr>          Special eye signs</vt:lpstr>
      <vt:lpstr>Examination 1-General examination</vt:lpstr>
      <vt:lpstr>Examination 1-General examination</vt:lpstr>
      <vt:lpstr>Examination 1-General examination</vt:lpstr>
      <vt:lpstr>Examination 1-General examination</vt:lpstr>
      <vt:lpstr>Examination 1-General examination</vt:lpstr>
      <vt:lpstr>2-Local examination</vt:lpstr>
      <vt:lpstr>2-Local examination</vt:lpstr>
      <vt:lpstr>           Special character</vt:lpstr>
      <vt:lpstr>2-Local examination</vt:lpstr>
      <vt:lpstr>2-Local examination</vt:lpstr>
      <vt:lpstr>2-Local examination</vt:lpstr>
      <vt:lpstr>                  Edge</vt:lpstr>
      <vt:lpstr>                  Edge </vt:lpstr>
      <vt:lpstr>2-Local examination</vt:lpstr>
      <vt:lpstr>Diagnosis</vt:lpstr>
      <vt:lpstr>Diagnosis</vt:lpstr>
      <vt:lpstr>Retrosternal goitre</vt:lpstr>
      <vt:lpstr>Malignant thyroid</vt:lpstr>
      <vt:lpstr>Investigation:</vt:lpstr>
      <vt:lpstr>Investigation:</vt:lpstr>
      <vt:lpstr>Thyroid scan</vt:lpstr>
      <vt:lpstr>Investigation: </vt:lpstr>
      <vt:lpstr>Investigation:</vt:lpstr>
      <vt:lpstr>Investigation:</vt:lpstr>
      <vt:lpstr>PowerPoint Presentation</vt:lpstr>
    </vt:vector>
  </TitlesOfParts>
  <Company>doctor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ahmed farouk</dc:creator>
  <cp:lastModifiedBy>HP</cp:lastModifiedBy>
  <cp:revision>207</cp:revision>
  <dcterms:created xsi:type="dcterms:W3CDTF">2005-05-19T15:09:11Z</dcterms:created>
  <dcterms:modified xsi:type="dcterms:W3CDTF">2018-01-15T00:05:37Z</dcterms:modified>
</cp:coreProperties>
</file>